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ejaVu Serif Bold" panose="020B0604020202020204" charset="0"/>
      <p:regular r:id="rId17"/>
    </p:embeddedFont>
    <p:embeddedFont>
      <p:font typeface="Poppins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-93"/>
      <p:regular r:id="rId23"/>
    </p:embeddedFont>
    <p:embeddedFont>
      <p:font typeface="Poppin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0" d="100"/>
          <a:sy n="10" d="100"/>
        </p:scale>
        <p:origin x="2502" y="15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10" Type="http://schemas.openxmlformats.org/officeDocument/2006/relationships/image" Target="../media/image33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11.sv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9763348" y="2134215"/>
            <a:ext cx="10671214" cy="106712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297306" flipH="1">
            <a:off x="10085131" y="2815147"/>
            <a:ext cx="8024587" cy="11125944"/>
          </a:xfrm>
          <a:custGeom>
            <a:avLst/>
            <a:gdLst/>
            <a:ahLst/>
            <a:cxnLst/>
            <a:rect l="l" t="t" r="r" b="b"/>
            <a:pathLst>
              <a:path w="8024587" h="11125944">
                <a:moveTo>
                  <a:pt x="8024587" y="0"/>
                </a:moveTo>
                <a:lnTo>
                  <a:pt x="0" y="0"/>
                </a:lnTo>
                <a:lnTo>
                  <a:pt x="0" y="11125944"/>
                </a:lnTo>
                <a:lnTo>
                  <a:pt x="8024587" y="11125944"/>
                </a:lnTo>
                <a:lnTo>
                  <a:pt x="802458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48286" y="6186336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00100"/>
            <a:ext cx="9351727" cy="2863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b="1" dirty="0">
                <a:solidFill>
                  <a:srgbClr val="FFFFFF"/>
                </a:solidFill>
                <a:latin typeface="Poppins" panose="020B0604020202020204" charset="0"/>
                <a:ea typeface="DejaVu Serif Bold" panose="020B0604020202020204" charset="0"/>
                <a:cs typeface="Poppins" panose="020B0604020202020204" charset="0"/>
                <a:sym typeface="Poppins Bold"/>
              </a:rPr>
              <a:t>Jobs in </a:t>
            </a:r>
            <a:r>
              <a:rPr lang="en-US" sz="7999" b="1" dirty="0" err="1">
                <a:solidFill>
                  <a:srgbClr val="FFFFFF"/>
                </a:solidFill>
                <a:latin typeface="Poppins Bold" panose="020B0604020202020204" charset="0"/>
                <a:ea typeface="DejaVu Serif Bold" panose="020B0604020202020204" charset="0"/>
                <a:cs typeface="Poppins Bold" panose="020B0604020202020204" charset="0"/>
                <a:sym typeface="Poppins Bold"/>
              </a:rPr>
              <a:t>Cybersecurity</a:t>
            </a:r>
            <a:endParaRPr lang="en-US" sz="7999" b="1" dirty="0">
              <a:solidFill>
                <a:srgbClr val="FFFFFF"/>
              </a:solidFill>
              <a:latin typeface="Poppins Bold" panose="020B0604020202020204" charset="0"/>
              <a:ea typeface="DejaVu Serif Bold" panose="020B0604020202020204" charset="0"/>
              <a:cs typeface="Poppins Bold" panose="020B0604020202020204" charset="0"/>
              <a:sym typeface="Poppins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028700" y="5910922"/>
            <a:ext cx="7907070" cy="3117800"/>
            <a:chOff x="0" y="0"/>
            <a:chExt cx="602262" cy="2374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2262" cy="237475"/>
            </a:xfrm>
            <a:custGeom>
              <a:avLst/>
              <a:gdLst/>
              <a:ahLst/>
              <a:cxnLst/>
              <a:rect l="l" t="t" r="r" b="b"/>
              <a:pathLst>
                <a:path w="602262" h="237475">
                  <a:moveTo>
                    <a:pt x="35248" y="0"/>
                  </a:moveTo>
                  <a:lnTo>
                    <a:pt x="567014" y="0"/>
                  </a:lnTo>
                  <a:cubicBezTo>
                    <a:pt x="586481" y="0"/>
                    <a:pt x="602262" y="15781"/>
                    <a:pt x="602262" y="35248"/>
                  </a:cubicBezTo>
                  <a:lnTo>
                    <a:pt x="602262" y="202227"/>
                  </a:lnTo>
                  <a:cubicBezTo>
                    <a:pt x="602262" y="221694"/>
                    <a:pt x="586481" y="237475"/>
                    <a:pt x="567014" y="237475"/>
                  </a:cubicBezTo>
                  <a:lnTo>
                    <a:pt x="35248" y="237475"/>
                  </a:lnTo>
                  <a:cubicBezTo>
                    <a:pt x="15781" y="237475"/>
                    <a:pt x="0" y="221694"/>
                    <a:pt x="0" y="202227"/>
                  </a:cubicBezTo>
                  <a:lnTo>
                    <a:pt x="0" y="35248"/>
                  </a:lnTo>
                  <a:cubicBezTo>
                    <a:pt x="0" y="15781"/>
                    <a:pt x="15781" y="0"/>
                    <a:pt x="3524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85000"/>
                  </a:srgbClr>
                </a:gs>
                <a:gs pos="100000">
                  <a:srgbClr val="000000">
                    <a:alpha val="85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02262" cy="294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3104" y="6228258"/>
            <a:ext cx="5863136" cy="544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DejaVu Serif Bold"/>
              </a:rPr>
              <a:t>Phan</a:t>
            </a:r>
            <a:r>
              <a:rPr lang="en-US" sz="3299" b="1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DejaVu Serif Bold"/>
              </a:rPr>
              <a:t> </a:t>
            </a:r>
            <a:r>
              <a:rPr lang="en-US" sz="3299" b="1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DejaVu Serif Bold"/>
              </a:rPr>
              <a:t>Cảnh</a:t>
            </a:r>
            <a:r>
              <a:rPr lang="en-US" sz="3299" b="1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DejaVu Serif Bold"/>
              </a:rPr>
              <a:t> </a:t>
            </a:r>
            <a:r>
              <a:rPr lang="en-US" sz="3299" b="1" dirty="0" err="1" smtClean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DejaVu Serif Bold"/>
              </a:rPr>
              <a:t>Đăng</a:t>
            </a:r>
            <a:r>
              <a:rPr lang="en-US" sz="3299" b="1" dirty="0" smtClean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DejaVu Serif Bold"/>
              </a:rPr>
              <a:t> </a:t>
            </a:r>
            <a:r>
              <a:rPr lang="en-US" sz="3299" b="1" dirty="0" err="1" smtClean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DejaVu Serif Bold"/>
              </a:rPr>
              <a:t>Huân</a:t>
            </a:r>
            <a:endParaRPr lang="en-US" sz="3299" b="1" dirty="0">
              <a:solidFill>
                <a:srgbClr val="FFFFFF"/>
              </a:solidFill>
              <a:latin typeface="Arial" panose="020B0604020202020204" pitchFamily="34" charset="0"/>
              <a:ea typeface="DejaVu Serif Bold" panose="020B0604020202020204" charset="0"/>
              <a:cs typeface="Arial" panose="020B0604020202020204" pitchFamily="34" charset="0"/>
              <a:sym typeface="DejaVu Serif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51811" y="7119403"/>
            <a:ext cx="2979673" cy="544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 dirty="0" smtClean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DejaVu Serif Bold"/>
              </a:rPr>
              <a:t>23520552</a:t>
            </a:r>
            <a:endParaRPr lang="en-US" sz="3299" b="1" dirty="0">
              <a:solidFill>
                <a:srgbClr val="FFFFFF"/>
              </a:solidFill>
              <a:latin typeface="Arial" panose="020B0604020202020204" pitchFamily="34" charset="0"/>
              <a:ea typeface="DejaVu Serif Bold" panose="020B0604020202020204" charset="0"/>
              <a:cs typeface="Arial" panose="020B0604020202020204" pitchFamily="34" charset="0"/>
              <a:sym typeface="DejaVu Serif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40079" y="8010548"/>
            <a:ext cx="2864484" cy="54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DejaVu Serif Bold"/>
              </a:rPr>
              <a:t>ATTT2023.1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806140" y="-3017538"/>
            <a:ext cx="6947802" cy="6947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9144000" y="1469866"/>
            <a:ext cx="1773173" cy="177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01948" y="2781395"/>
            <a:ext cx="3009721" cy="2706346"/>
            <a:chOff x="0" y="0"/>
            <a:chExt cx="1703847" cy="15321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3847" cy="1532102"/>
            </a:xfrm>
            <a:custGeom>
              <a:avLst/>
              <a:gdLst/>
              <a:ahLst/>
              <a:cxnLst/>
              <a:rect l="l" t="t" r="r" b="b"/>
              <a:pathLst>
                <a:path w="1703847" h="1532102">
                  <a:moveTo>
                    <a:pt x="167200" y="0"/>
                  </a:moveTo>
                  <a:lnTo>
                    <a:pt x="1536647" y="0"/>
                  </a:lnTo>
                  <a:cubicBezTo>
                    <a:pt x="1628989" y="0"/>
                    <a:pt x="1703847" y="74858"/>
                    <a:pt x="1703847" y="167200"/>
                  </a:cubicBezTo>
                  <a:lnTo>
                    <a:pt x="1703847" y="1364902"/>
                  </a:lnTo>
                  <a:cubicBezTo>
                    <a:pt x="1703847" y="1457244"/>
                    <a:pt x="1628989" y="1532102"/>
                    <a:pt x="1536647" y="1532102"/>
                  </a:cubicBezTo>
                  <a:lnTo>
                    <a:pt x="167200" y="1532102"/>
                  </a:lnTo>
                  <a:cubicBezTo>
                    <a:pt x="74858" y="1532102"/>
                    <a:pt x="0" y="1457244"/>
                    <a:pt x="0" y="1364902"/>
                  </a:cubicBezTo>
                  <a:lnTo>
                    <a:pt x="0" y="167200"/>
                  </a:lnTo>
                  <a:cubicBezTo>
                    <a:pt x="0" y="74858"/>
                    <a:pt x="74858" y="0"/>
                    <a:pt x="167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703847" cy="15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2006808" y="2658574"/>
            <a:ext cx="832267" cy="83226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1182136" y="8641046"/>
            <a:ext cx="832267" cy="83226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95158" y="3074707"/>
            <a:ext cx="2606532" cy="2362105"/>
            <a:chOff x="0" y="0"/>
            <a:chExt cx="686494" cy="6221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6494" cy="622118"/>
            </a:xfrm>
            <a:custGeom>
              <a:avLst/>
              <a:gdLst/>
              <a:ahLst/>
              <a:cxnLst/>
              <a:rect l="l" t="t" r="r" b="b"/>
              <a:pathLst>
                <a:path w="686494" h="622118">
                  <a:moveTo>
                    <a:pt x="686494" y="311059"/>
                  </a:moveTo>
                  <a:lnTo>
                    <a:pt x="280094" y="0"/>
                  </a:lnTo>
                  <a:lnTo>
                    <a:pt x="280094" y="203200"/>
                  </a:lnTo>
                  <a:lnTo>
                    <a:pt x="0" y="203200"/>
                  </a:lnTo>
                  <a:lnTo>
                    <a:pt x="0" y="418918"/>
                  </a:lnTo>
                  <a:lnTo>
                    <a:pt x="280094" y="418918"/>
                  </a:lnTo>
                  <a:lnTo>
                    <a:pt x="280094" y="622118"/>
                  </a:lnTo>
                  <a:lnTo>
                    <a:pt x="686494" y="311059"/>
                  </a:lnTo>
                  <a:close/>
                </a:path>
              </a:pathLst>
            </a:custGeom>
            <a:solidFill>
              <a:srgbClr val="001D6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46050"/>
              <a:ext cx="584894" cy="272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885825"/>
            <a:ext cx="12043173" cy="90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Promotion Opportunities</a:t>
            </a:r>
          </a:p>
        </p:txBody>
      </p:sp>
      <p:grpSp>
        <p:nvGrpSpPr>
          <p:cNvPr id="22" name="Group 22"/>
          <p:cNvGrpSpPr/>
          <p:nvPr/>
        </p:nvGrpSpPr>
        <p:grpSpPr>
          <a:xfrm rot="-10800000">
            <a:off x="6917749" y="2671786"/>
            <a:ext cx="3009721" cy="2706346"/>
            <a:chOff x="0" y="0"/>
            <a:chExt cx="1703847" cy="15321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03847" cy="1532102"/>
            </a:xfrm>
            <a:custGeom>
              <a:avLst/>
              <a:gdLst/>
              <a:ahLst/>
              <a:cxnLst/>
              <a:rect l="l" t="t" r="r" b="b"/>
              <a:pathLst>
                <a:path w="1703847" h="1532102">
                  <a:moveTo>
                    <a:pt x="167200" y="0"/>
                  </a:moveTo>
                  <a:lnTo>
                    <a:pt x="1536647" y="0"/>
                  </a:lnTo>
                  <a:cubicBezTo>
                    <a:pt x="1628989" y="0"/>
                    <a:pt x="1703847" y="74858"/>
                    <a:pt x="1703847" y="167200"/>
                  </a:cubicBezTo>
                  <a:lnTo>
                    <a:pt x="1703847" y="1364902"/>
                  </a:lnTo>
                  <a:cubicBezTo>
                    <a:pt x="1703847" y="1457244"/>
                    <a:pt x="1628989" y="1532102"/>
                    <a:pt x="1536647" y="1532102"/>
                  </a:cubicBezTo>
                  <a:lnTo>
                    <a:pt x="167200" y="1532102"/>
                  </a:lnTo>
                  <a:cubicBezTo>
                    <a:pt x="74858" y="1532102"/>
                    <a:pt x="0" y="1457244"/>
                    <a:pt x="0" y="1364902"/>
                  </a:cubicBezTo>
                  <a:lnTo>
                    <a:pt x="0" y="167200"/>
                  </a:lnTo>
                  <a:cubicBezTo>
                    <a:pt x="0" y="74858"/>
                    <a:pt x="74858" y="0"/>
                    <a:pt x="167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703847" cy="15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3808413" y="2902587"/>
            <a:ext cx="3009721" cy="2706346"/>
            <a:chOff x="0" y="0"/>
            <a:chExt cx="1703847" cy="15321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03847" cy="1532102"/>
            </a:xfrm>
            <a:custGeom>
              <a:avLst/>
              <a:gdLst/>
              <a:ahLst/>
              <a:cxnLst/>
              <a:rect l="l" t="t" r="r" b="b"/>
              <a:pathLst>
                <a:path w="1703847" h="1532102">
                  <a:moveTo>
                    <a:pt x="167200" y="0"/>
                  </a:moveTo>
                  <a:lnTo>
                    <a:pt x="1536647" y="0"/>
                  </a:lnTo>
                  <a:cubicBezTo>
                    <a:pt x="1628989" y="0"/>
                    <a:pt x="1703847" y="74858"/>
                    <a:pt x="1703847" y="167200"/>
                  </a:cubicBezTo>
                  <a:lnTo>
                    <a:pt x="1703847" y="1364902"/>
                  </a:lnTo>
                  <a:cubicBezTo>
                    <a:pt x="1703847" y="1457244"/>
                    <a:pt x="1628989" y="1532102"/>
                    <a:pt x="1536647" y="1532102"/>
                  </a:cubicBezTo>
                  <a:lnTo>
                    <a:pt x="167200" y="1532102"/>
                  </a:lnTo>
                  <a:cubicBezTo>
                    <a:pt x="74858" y="1532102"/>
                    <a:pt x="0" y="1457244"/>
                    <a:pt x="0" y="1364902"/>
                  </a:cubicBezTo>
                  <a:lnTo>
                    <a:pt x="0" y="167200"/>
                  </a:lnTo>
                  <a:cubicBezTo>
                    <a:pt x="0" y="74858"/>
                    <a:pt x="74858" y="0"/>
                    <a:pt x="167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703847" cy="15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628445" y="3025179"/>
            <a:ext cx="2891417" cy="2362105"/>
            <a:chOff x="0" y="0"/>
            <a:chExt cx="761525" cy="62211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61525" cy="622118"/>
            </a:xfrm>
            <a:custGeom>
              <a:avLst/>
              <a:gdLst/>
              <a:ahLst/>
              <a:cxnLst/>
              <a:rect l="l" t="t" r="r" b="b"/>
              <a:pathLst>
                <a:path w="761525" h="622118">
                  <a:moveTo>
                    <a:pt x="761525" y="311059"/>
                  </a:moveTo>
                  <a:lnTo>
                    <a:pt x="355125" y="0"/>
                  </a:lnTo>
                  <a:lnTo>
                    <a:pt x="355125" y="203200"/>
                  </a:lnTo>
                  <a:lnTo>
                    <a:pt x="0" y="203200"/>
                  </a:lnTo>
                  <a:lnTo>
                    <a:pt x="0" y="418918"/>
                  </a:lnTo>
                  <a:lnTo>
                    <a:pt x="355125" y="418918"/>
                  </a:lnTo>
                  <a:lnTo>
                    <a:pt x="355125" y="622118"/>
                  </a:lnTo>
                  <a:lnTo>
                    <a:pt x="761525" y="311059"/>
                  </a:lnTo>
                  <a:close/>
                </a:path>
              </a:pathLst>
            </a:custGeom>
            <a:solidFill>
              <a:srgbClr val="001D67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59925" cy="272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63468" y="3758266"/>
            <a:ext cx="2958237" cy="56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Intern</a:t>
            </a:r>
          </a:p>
        </p:txBody>
      </p:sp>
      <p:grpSp>
        <p:nvGrpSpPr>
          <p:cNvPr id="32" name="Group 32"/>
          <p:cNvGrpSpPr/>
          <p:nvPr/>
        </p:nvGrpSpPr>
        <p:grpSpPr>
          <a:xfrm rot="-10800000">
            <a:off x="14199833" y="6263196"/>
            <a:ext cx="2921065" cy="2362105"/>
            <a:chOff x="0" y="0"/>
            <a:chExt cx="689593" cy="62211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89593" cy="622118"/>
            </a:xfrm>
            <a:custGeom>
              <a:avLst/>
              <a:gdLst/>
              <a:ahLst/>
              <a:cxnLst/>
              <a:rect l="l" t="t" r="r" b="b"/>
              <a:pathLst>
                <a:path w="689593" h="622118">
                  <a:moveTo>
                    <a:pt x="689593" y="311059"/>
                  </a:moveTo>
                  <a:lnTo>
                    <a:pt x="283193" y="0"/>
                  </a:lnTo>
                  <a:lnTo>
                    <a:pt x="283193" y="203200"/>
                  </a:lnTo>
                  <a:lnTo>
                    <a:pt x="0" y="203200"/>
                  </a:lnTo>
                  <a:lnTo>
                    <a:pt x="0" y="418918"/>
                  </a:lnTo>
                  <a:lnTo>
                    <a:pt x="283193" y="418918"/>
                  </a:lnTo>
                  <a:lnTo>
                    <a:pt x="283193" y="622118"/>
                  </a:lnTo>
                  <a:lnTo>
                    <a:pt x="689593" y="311059"/>
                  </a:lnTo>
                  <a:close/>
                </a:path>
              </a:pathLst>
            </a:custGeom>
            <a:solidFill>
              <a:srgbClr val="001D6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46050"/>
              <a:ext cx="587993" cy="272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0112073" y="6106820"/>
            <a:ext cx="3009721" cy="2706346"/>
            <a:chOff x="0" y="0"/>
            <a:chExt cx="1703847" cy="153210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03847" cy="1532102"/>
            </a:xfrm>
            <a:custGeom>
              <a:avLst/>
              <a:gdLst/>
              <a:ahLst/>
              <a:cxnLst/>
              <a:rect l="l" t="t" r="r" b="b"/>
              <a:pathLst>
                <a:path w="1703847" h="1532102">
                  <a:moveTo>
                    <a:pt x="167200" y="0"/>
                  </a:moveTo>
                  <a:lnTo>
                    <a:pt x="1536647" y="0"/>
                  </a:lnTo>
                  <a:cubicBezTo>
                    <a:pt x="1628989" y="0"/>
                    <a:pt x="1703847" y="74858"/>
                    <a:pt x="1703847" y="167200"/>
                  </a:cubicBezTo>
                  <a:lnTo>
                    <a:pt x="1703847" y="1364902"/>
                  </a:lnTo>
                  <a:cubicBezTo>
                    <a:pt x="1703847" y="1457244"/>
                    <a:pt x="1628989" y="1532102"/>
                    <a:pt x="1536647" y="1532102"/>
                  </a:cubicBezTo>
                  <a:lnTo>
                    <a:pt x="167200" y="1532102"/>
                  </a:lnTo>
                  <a:cubicBezTo>
                    <a:pt x="74858" y="1532102"/>
                    <a:pt x="0" y="1457244"/>
                    <a:pt x="0" y="1364902"/>
                  </a:cubicBezTo>
                  <a:lnTo>
                    <a:pt x="0" y="167200"/>
                  </a:lnTo>
                  <a:cubicBezTo>
                    <a:pt x="0" y="74858"/>
                    <a:pt x="74858" y="0"/>
                    <a:pt x="167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1703847" cy="15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6380551" y="6350834"/>
            <a:ext cx="2763449" cy="2362105"/>
            <a:chOff x="0" y="0"/>
            <a:chExt cx="727822" cy="6221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27822" cy="622118"/>
            </a:xfrm>
            <a:custGeom>
              <a:avLst/>
              <a:gdLst/>
              <a:ahLst/>
              <a:cxnLst/>
              <a:rect l="l" t="t" r="r" b="b"/>
              <a:pathLst>
                <a:path w="727822" h="622118">
                  <a:moveTo>
                    <a:pt x="727822" y="311059"/>
                  </a:moveTo>
                  <a:lnTo>
                    <a:pt x="321422" y="0"/>
                  </a:lnTo>
                  <a:lnTo>
                    <a:pt x="321422" y="203200"/>
                  </a:lnTo>
                  <a:lnTo>
                    <a:pt x="0" y="203200"/>
                  </a:lnTo>
                  <a:lnTo>
                    <a:pt x="0" y="418918"/>
                  </a:lnTo>
                  <a:lnTo>
                    <a:pt x="321422" y="418918"/>
                  </a:lnTo>
                  <a:lnTo>
                    <a:pt x="321422" y="622118"/>
                  </a:lnTo>
                  <a:lnTo>
                    <a:pt x="727822" y="311059"/>
                  </a:lnTo>
                  <a:close/>
                </a:path>
              </a:pathLst>
            </a:custGeom>
            <a:solidFill>
              <a:srgbClr val="001D67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146050"/>
              <a:ext cx="626222" cy="272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10800000">
            <a:off x="1028700" y="6202116"/>
            <a:ext cx="4768613" cy="2706346"/>
            <a:chOff x="0" y="0"/>
            <a:chExt cx="2699581" cy="153210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699581" cy="1532102"/>
            </a:xfrm>
            <a:custGeom>
              <a:avLst/>
              <a:gdLst/>
              <a:ahLst/>
              <a:cxnLst/>
              <a:rect l="l" t="t" r="r" b="b"/>
              <a:pathLst>
                <a:path w="2699581" h="1532102">
                  <a:moveTo>
                    <a:pt x="105529" y="0"/>
                  </a:moveTo>
                  <a:lnTo>
                    <a:pt x="2594052" y="0"/>
                  </a:lnTo>
                  <a:cubicBezTo>
                    <a:pt x="2622040" y="0"/>
                    <a:pt x="2648882" y="11118"/>
                    <a:pt x="2668672" y="30909"/>
                  </a:cubicBezTo>
                  <a:cubicBezTo>
                    <a:pt x="2688463" y="50699"/>
                    <a:pt x="2699581" y="77541"/>
                    <a:pt x="2699581" y="105529"/>
                  </a:cubicBezTo>
                  <a:lnTo>
                    <a:pt x="2699581" y="1426573"/>
                  </a:lnTo>
                  <a:cubicBezTo>
                    <a:pt x="2699581" y="1484855"/>
                    <a:pt x="2652334" y="1532102"/>
                    <a:pt x="2594052" y="1532102"/>
                  </a:cubicBezTo>
                  <a:lnTo>
                    <a:pt x="105529" y="1532102"/>
                  </a:lnTo>
                  <a:cubicBezTo>
                    <a:pt x="77541" y="1532102"/>
                    <a:pt x="50699" y="1520984"/>
                    <a:pt x="30909" y="1501193"/>
                  </a:cubicBezTo>
                  <a:cubicBezTo>
                    <a:pt x="11118" y="1481403"/>
                    <a:pt x="0" y="1454561"/>
                    <a:pt x="0" y="1426573"/>
                  </a:cubicBezTo>
                  <a:lnTo>
                    <a:pt x="0" y="105529"/>
                  </a:lnTo>
                  <a:cubicBezTo>
                    <a:pt x="0" y="77541"/>
                    <a:pt x="11118" y="50699"/>
                    <a:pt x="30909" y="30909"/>
                  </a:cubicBezTo>
                  <a:cubicBezTo>
                    <a:pt x="50699" y="11118"/>
                    <a:pt x="77541" y="0"/>
                    <a:pt x="1055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2699581" cy="15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042587" y="6589935"/>
            <a:ext cx="3633115" cy="169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CISO (Chief Information Security Officer)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47903" y="7161050"/>
            <a:ext cx="2958237" cy="56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 Manager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834155" y="3782127"/>
            <a:ext cx="2958237" cy="112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Senior SOC Analyst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89666" y="3553512"/>
            <a:ext cx="2958237" cy="112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Junior SOC Analyst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984455" y="4024959"/>
            <a:ext cx="2227422" cy="542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1-3 years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672038" y="3939234"/>
            <a:ext cx="2281962" cy="542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3-5 years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659272" y="7161050"/>
            <a:ext cx="2257128" cy="542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5-8 years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889666" y="7281266"/>
            <a:ext cx="2120265" cy="542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8+ years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533581" y="2224444"/>
            <a:ext cx="1773173" cy="17731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7454354" y="833149"/>
            <a:ext cx="832267" cy="8322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570867" y="6813099"/>
            <a:ext cx="6947802" cy="69478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661699"/>
            <a:ext cx="12043173" cy="1076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Skill demonstation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20865" y="2176326"/>
            <a:ext cx="9046269" cy="93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picoCTF Medium Forensics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00935" y="3239262"/>
            <a:ext cx="11086129" cy="93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Challege “hideme” picoCTF 2023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0266" y="5000625"/>
            <a:ext cx="17347467" cy="370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SOC analyst saw one </a:t>
            </a:r>
            <a:r>
              <a:rPr lang="en-US" sz="5199" dirty="0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image</a:t>
            </a:r>
            <a:r>
              <a:rPr lang="en-US" sz="51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been sent </a:t>
            </a:r>
            <a:r>
              <a:rPr lang="en-US" sz="5199" dirty="0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back and forth</a:t>
            </a:r>
            <a:r>
              <a:rPr lang="en-US" sz="51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between two people. They decided to </a:t>
            </a:r>
            <a:r>
              <a:rPr lang="en-US" sz="5199" dirty="0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investigate </a:t>
            </a:r>
            <a:r>
              <a:rPr lang="en-US" sz="51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found out that there was more than what meets the eye.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308581" y="8557026"/>
            <a:ext cx="2605618" cy="701274"/>
            <a:chOff x="0" y="0"/>
            <a:chExt cx="775729" cy="2087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75729" cy="208779"/>
            </a:xfrm>
            <a:custGeom>
              <a:avLst/>
              <a:gdLst/>
              <a:ahLst/>
              <a:cxnLst/>
              <a:rect l="l" t="t" r="r" b="b"/>
              <a:pathLst>
                <a:path w="775729" h="208779">
                  <a:moveTo>
                    <a:pt x="44569" y="0"/>
                  </a:moveTo>
                  <a:lnTo>
                    <a:pt x="731161" y="0"/>
                  </a:lnTo>
                  <a:cubicBezTo>
                    <a:pt x="755775" y="0"/>
                    <a:pt x="775729" y="19954"/>
                    <a:pt x="775729" y="44569"/>
                  </a:cubicBezTo>
                  <a:lnTo>
                    <a:pt x="775729" y="164210"/>
                  </a:lnTo>
                  <a:cubicBezTo>
                    <a:pt x="775729" y="176031"/>
                    <a:pt x="771034" y="187367"/>
                    <a:pt x="762675" y="195725"/>
                  </a:cubicBezTo>
                  <a:cubicBezTo>
                    <a:pt x="754317" y="204083"/>
                    <a:pt x="742981" y="208779"/>
                    <a:pt x="731161" y="208779"/>
                  </a:cubicBezTo>
                  <a:lnTo>
                    <a:pt x="44569" y="208779"/>
                  </a:lnTo>
                  <a:cubicBezTo>
                    <a:pt x="32748" y="208779"/>
                    <a:pt x="21412" y="204083"/>
                    <a:pt x="13054" y="195725"/>
                  </a:cubicBezTo>
                  <a:cubicBezTo>
                    <a:pt x="4696" y="187367"/>
                    <a:pt x="0" y="176031"/>
                    <a:pt x="0" y="164210"/>
                  </a:cubicBezTo>
                  <a:lnTo>
                    <a:pt x="0" y="44569"/>
                  </a:lnTo>
                  <a:cubicBezTo>
                    <a:pt x="0" y="32748"/>
                    <a:pt x="4696" y="21412"/>
                    <a:pt x="13054" y="13054"/>
                  </a:cubicBezTo>
                  <a:cubicBezTo>
                    <a:pt x="21412" y="4696"/>
                    <a:pt x="32748" y="0"/>
                    <a:pt x="44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775729" cy="275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308581" y="8751627"/>
            <a:ext cx="2605618" cy="35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Read More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533581" y="2224444"/>
            <a:ext cx="1773173" cy="17731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7454354" y="833149"/>
            <a:ext cx="832267" cy="8322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570867" y="6813099"/>
            <a:ext cx="6947802" cy="69478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186" b="3879"/>
          <a:stretch>
            <a:fillRect/>
          </a:stretch>
        </p:blipFill>
        <p:spPr>
          <a:xfrm>
            <a:off x="0" y="0"/>
            <a:ext cx="18288000" cy="10237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806140" y="-3017538"/>
            <a:ext cx="6947802" cy="6947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9144000" y="1469866"/>
            <a:ext cx="1773173" cy="177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679014" y="4198189"/>
            <a:ext cx="4081965" cy="4138270"/>
            <a:chOff x="0" y="0"/>
            <a:chExt cx="2310860" cy="23427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10860" cy="2342735"/>
            </a:xfrm>
            <a:custGeom>
              <a:avLst/>
              <a:gdLst/>
              <a:ahLst/>
              <a:cxnLst/>
              <a:rect l="l" t="t" r="r" b="b"/>
              <a:pathLst>
                <a:path w="2310860" h="2342735">
                  <a:moveTo>
                    <a:pt x="123280" y="0"/>
                  </a:moveTo>
                  <a:lnTo>
                    <a:pt x="2187580" y="0"/>
                  </a:lnTo>
                  <a:cubicBezTo>
                    <a:pt x="2220276" y="0"/>
                    <a:pt x="2251632" y="12988"/>
                    <a:pt x="2274752" y="36108"/>
                  </a:cubicBezTo>
                  <a:cubicBezTo>
                    <a:pt x="2297871" y="59227"/>
                    <a:pt x="2310860" y="90584"/>
                    <a:pt x="2310860" y="123280"/>
                  </a:cubicBezTo>
                  <a:lnTo>
                    <a:pt x="2310860" y="2219455"/>
                  </a:lnTo>
                  <a:cubicBezTo>
                    <a:pt x="2310860" y="2287541"/>
                    <a:pt x="2255665" y="2342735"/>
                    <a:pt x="2187580" y="2342735"/>
                  </a:cubicBezTo>
                  <a:lnTo>
                    <a:pt x="123280" y="2342735"/>
                  </a:lnTo>
                  <a:cubicBezTo>
                    <a:pt x="90584" y="2342735"/>
                    <a:pt x="59227" y="2329747"/>
                    <a:pt x="36108" y="2306627"/>
                  </a:cubicBezTo>
                  <a:cubicBezTo>
                    <a:pt x="12988" y="2283508"/>
                    <a:pt x="0" y="2252151"/>
                    <a:pt x="0" y="2219455"/>
                  </a:cubicBezTo>
                  <a:lnTo>
                    <a:pt x="0" y="123280"/>
                  </a:lnTo>
                  <a:cubicBezTo>
                    <a:pt x="0" y="55194"/>
                    <a:pt x="55194" y="0"/>
                    <a:pt x="1232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10860" cy="2399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2006808" y="2658574"/>
            <a:ext cx="832267" cy="83226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1182136" y="8641046"/>
            <a:ext cx="832267" cy="83226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489660" y="4714722"/>
            <a:ext cx="2508409" cy="2140866"/>
            <a:chOff x="0" y="0"/>
            <a:chExt cx="388618" cy="3316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8618" cy="331676"/>
            </a:xfrm>
            <a:custGeom>
              <a:avLst/>
              <a:gdLst/>
              <a:ahLst/>
              <a:cxnLst/>
              <a:rect l="l" t="t" r="r" b="b"/>
              <a:pathLst>
                <a:path w="388618" h="331676">
                  <a:moveTo>
                    <a:pt x="194309" y="0"/>
                  </a:moveTo>
                  <a:cubicBezTo>
                    <a:pt x="86995" y="0"/>
                    <a:pt x="0" y="74248"/>
                    <a:pt x="0" y="165838"/>
                  </a:cubicBezTo>
                  <a:cubicBezTo>
                    <a:pt x="0" y="257428"/>
                    <a:pt x="86995" y="331676"/>
                    <a:pt x="194309" y="331676"/>
                  </a:cubicBezTo>
                  <a:cubicBezTo>
                    <a:pt x="301623" y="331676"/>
                    <a:pt x="388618" y="257428"/>
                    <a:pt x="388618" y="165838"/>
                  </a:cubicBezTo>
                  <a:cubicBezTo>
                    <a:pt x="388618" y="74248"/>
                    <a:pt x="301623" y="0"/>
                    <a:pt x="194309" y="0"/>
                  </a:cubicBezTo>
                  <a:close/>
                </a:path>
              </a:pathLst>
            </a:custGeom>
            <a:blipFill>
              <a:blip r:embed="rId4"/>
              <a:stretch>
                <a:fillRect t="-8583" b="-8583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7380229" y="4198189"/>
            <a:ext cx="4042878" cy="4138270"/>
            <a:chOff x="0" y="0"/>
            <a:chExt cx="2288732" cy="23427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88732" cy="2342735"/>
            </a:xfrm>
            <a:custGeom>
              <a:avLst/>
              <a:gdLst/>
              <a:ahLst/>
              <a:cxnLst/>
              <a:rect l="l" t="t" r="r" b="b"/>
              <a:pathLst>
                <a:path w="2288732" h="2342735">
                  <a:moveTo>
                    <a:pt x="124472" y="0"/>
                  </a:moveTo>
                  <a:lnTo>
                    <a:pt x="2164260" y="0"/>
                  </a:lnTo>
                  <a:cubicBezTo>
                    <a:pt x="2197272" y="0"/>
                    <a:pt x="2228932" y="13114"/>
                    <a:pt x="2252275" y="36457"/>
                  </a:cubicBezTo>
                  <a:cubicBezTo>
                    <a:pt x="2275618" y="59800"/>
                    <a:pt x="2288732" y="91460"/>
                    <a:pt x="2288732" y="124472"/>
                  </a:cubicBezTo>
                  <a:lnTo>
                    <a:pt x="2288732" y="2218263"/>
                  </a:lnTo>
                  <a:cubicBezTo>
                    <a:pt x="2288732" y="2251275"/>
                    <a:pt x="2275618" y="2282935"/>
                    <a:pt x="2252275" y="2306278"/>
                  </a:cubicBezTo>
                  <a:cubicBezTo>
                    <a:pt x="2228932" y="2329621"/>
                    <a:pt x="2197272" y="2342735"/>
                    <a:pt x="2164260" y="2342735"/>
                  </a:cubicBezTo>
                  <a:lnTo>
                    <a:pt x="124472" y="2342735"/>
                  </a:lnTo>
                  <a:cubicBezTo>
                    <a:pt x="91460" y="2342735"/>
                    <a:pt x="59800" y="2329621"/>
                    <a:pt x="36457" y="2306278"/>
                  </a:cubicBezTo>
                  <a:cubicBezTo>
                    <a:pt x="13114" y="2282935"/>
                    <a:pt x="0" y="2251275"/>
                    <a:pt x="0" y="2218263"/>
                  </a:cubicBezTo>
                  <a:lnTo>
                    <a:pt x="0" y="124472"/>
                  </a:lnTo>
                  <a:cubicBezTo>
                    <a:pt x="0" y="91460"/>
                    <a:pt x="13114" y="59800"/>
                    <a:pt x="36457" y="36457"/>
                  </a:cubicBezTo>
                  <a:cubicBezTo>
                    <a:pt x="59800" y="13114"/>
                    <a:pt x="91460" y="0"/>
                    <a:pt x="1244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88732" cy="2399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2806140" y="4198189"/>
            <a:ext cx="3858800" cy="4138270"/>
            <a:chOff x="0" y="0"/>
            <a:chExt cx="2184523" cy="23427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84523" cy="2342735"/>
            </a:xfrm>
            <a:custGeom>
              <a:avLst/>
              <a:gdLst/>
              <a:ahLst/>
              <a:cxnLst/>
              <a:rect l="l" t="t" r="r" b="b"/>
              <a:pathLst>
                <a:path w="2184523" h="2342735">
                  <a:moveTo>
                    <a:pt x="130410" y="0"/>
                  </a:moveTo>
                  <a:lnTo>
                    <a:pt x="2054113" y="0"/>
                  </a:lnTo>
                  <a:cubicBezTo>
                    <a:pt x="2126137" y="0"/>
                    <a:pt x="2184523" y="58386"/>
                    <a:pt x="2184523" y="130410"/>
                  </a:cubicBezTo>
                  <a:lnTo>
                    <a:pt x="2184523" y="2212325"/>
                  </a:lnTo>
                  <a:cubicBezTo>
                    <a:pt x="2184523" y="2284349"/>
                    <a:pt x="2126137" y="2342735"/>
                    <a:pt x="2054113" y="2342735"/>
                  </a:cubicBezTo>
                  <a:lnTo>
                    <a:pt x="130410" y="2342735"/>
                  </a:lnTo>
                  <a:cubicBezTo>
                    <a:pt x="58386" y="2342735"/>
                    <a:pt x="0" y="2284349"/>
                    <a:pt x="0" y="2212325"/>
                  </a:cubicBezTo>
                  <a:lnTo>
                    <a:pt x="0" y="130410"/>
                  </a:lnTo>
                  <a:cubicBezTo>
                    <a:pt x="0" y="58386"/>
                    <a:pt x="58386" y="0"/>
                    <a:pt x="1304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184523" cy="2399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438628" y="4714722"/>
            <a:ext cx="2167052" cy="2140866"/>
            <a:chOff x="0" y="0"/>
            <a:chExt cx="335733" cy="33167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35733" cy="331676"/>
            </a:xfrm>
            <a:custGeom>
              <a:avLst/>
              <a:gdLst/>
              <a:ahLst/>
              <a:cxnLst/>
              <a:rect l="l" t="t" r="r" b="b"/>
              <a:pathLst>
                <a:path w="335733" h="331676">
                  <a:moveTo>
                    <a:pt x="167867" y="0"/>
                  </a:moveTo>
                  <a:cubicBezTo>
                    <a:pt x="75156" y="0"/>
                    <a:pt x="0" y="74248"/>
                    <a:pt x="0" y="165838"/>
                  </a:cubicBezTo>
                  <a:cubicBezTo>
                    <a:pt x="0" y="257428"/>
                    <a:pt x="75156" y="331676"/>
                    <a:pt x="167867" y="331676"/>
                  </a:cubicBezTo>
                  <a:cubicBezTo>
                    <a:pt x="260577" y="331676"/>
                    <a:pt x="335733" y="257428"/>
                    <a:pt x="335733" y="165838"/>
                  </a:cubicBezTo>
                  <a:cubicBezTo>
                    <a:pt x="335733" y="74248"/>
                    <a:pt x="260577" y="0"/>
                    <a:pt x="167867" y="0"/>
                  </a:cubicBezTo>
                  <a:close/>
                </a:path>
              </a:pathLst>
            </a:custGeom>
            <a:blipFill>
              <a:blip r:embed="rId5"/>
              <a:stretch>
                <a:fillRect t="-611" b="-611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3644955" y="4552587"/>
            <a:ext cx="2635086" cy="2465136"/>
            <a:chOff x="0" y="0"/>
            <a:chExt cx="377905" cy="3535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77905" cy="353532"/>
            </a:xfrm>
            <a:custGeom>
              <a:avLst/>
              <a:gdLst/>
              <a:ahLst/>
              <a:cxnLst/>
              <a:rect l="l" t="t" r="r" b="b"/>
              <a:pathLst>
                <a:path w="377905" h="353532">
                  <a:moveTo>
                    <a:pt x="188953" y="0"/>
                  </a:moveTo>
                  <a:cubicBezTo>
                    <a:pt x="84597" y="0"/>
                    <a:pt x="0" y="79141"/>
                    <a:pt x="0" y="176766"/>
                  </a:cubicBezTo>
                  <a:cubicBezTo>
                    <a:pt x="0" y="274391"/>
                    <a:pt x="84597" y="353532"/>
                    <a:pt x="188953" y="353532"/>
                  </a:cubicBezTo>
                  <a:cubicBezTo>
                    <a:pt x="293308" y="353532"/>
                    <a:pt x="377905" y="274391"/>
                    <a:pt x="377905" y="176766"/>
                  </a:cubicBezTo>
                  <a:cubicBezTo>
                    <a:pt x="377905" y="79141"/>
                    <a:pt x="293308" y="0"/>
                    <a:pt x="188953" y="0"/>
                  </a:cubicBezTo>
                  <a:close/>
                </a:path>
              </a:pathLst>
            </a:custGeom>
            <a:blipFill>
              <a:blip r:embed="rId6"/>
              <a:stretch>
                <a:fillRect t="-3447" b="-3447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-607157" y="902309"/>
            <a:ext cx="9552102" cy="145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Certificates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42911" y="7078041"/>
            <a:ext cx="3801907" cy="105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CompTIA Security+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21200" y="7344756"/>
            <a:ext cx="3801907" cy="52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CISSP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16226" y="7344756"/>
            <a:ext cx="3801907" cy="52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CEH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744236" y="3111030"/>
            <a:ext cx="6534073" cy="5948145"/>
            <a:chOff x="0" y="0"/>
            <a:chExt cx="1720908" cy="15665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0908" cy="1566590"/>
            </a:xfrm>
            <a:custGeom>
              <a:avLst/>
              <a:gdLst/>
              <a:ahLst/>
              <a:cxnLst/>
              <a:rect l="l" t="t" r="r" b="b"/>
              <a:pathLst>
                <a:path w="1720908" h="1566590">
                  <a:moveTo>
                    <a:pt x="118485" y="0"/>
                  </a:moveTo>
                  <a:lnTo>
                    <a:pt x="1602423" y="0"/>
                  </a:lnTo>
                  <a:cubicBezTo>
                    <a:pt x="1633847" y="0"/>
                    <a:pt x="1663984" y="12483"/>
                    <a:pt x="1686205" y="34704"/>
                  </a:cubicBezTo>
                  <a:cubicBezTo>
                    <a:pt x="1708425" y="56924"/>
                    <a:pt x="1720908" y="87061"/>
                    <a:pt x="1720908" y="118485"/>
                  </a:cubicBezTo>
                  <a:lnTo>
                    <a:pt x="1720908" y="1448104"/>
                  </a:lnTo>
                  <a:cubicBezTo>
                    <a:pt x="1720908" y="1479529"/>
                    <a:pt x="1708425" y="1509666"/>
                    <a:pt x="1686205" y="1531886"/>
                  </a:cubicBezTo>
                  <a:cubicBezTo>
                    <a:pt x="1663984" y="1554106"/>
                    <a:pt x="1633847" y="1566590"/>
                    <a:pt x="1602423" y="1566590"/>
                  </a:cubicBezTo>
                  <a:lnTo>
                    <a:pt x="118485" y="1566590"/>
                  </a:lnTo>
                  <a:cubicBezTo>
                    <a:pt x="53048" y="1566590"/>
                    <a:pt x="0" y="1513542"/>
                    <a:pt x="0" y="1448104"/>
                  </a:cubicBezTo>
                  <a:lnTo>
                    <a:pt x="0" y="118485"/>
                  </a:lnTo>
                  <a:cubicBezTo>
                    <a:pt x="0" y="53048"/>
                    <a:pt x="53048" y="0"/>
                    <a:pt x="1184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720908" cy="1623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4009" y="3270072"/>
            <a:ext cx="5617295" cy="561729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4533581" y="2224444"/>
            <a:ext cx="1773173" cy="17731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64009" y="403146"/>
            <a:ext cx="8631145" cy="145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2570867" y="6813099"/>
            <a:ext cx="6947802" cy="694780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7454354" y="833149"/>
            <a:ext cx="832267" cy="83226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46360" y="2050884"/>
            <a:ext cx="8239827" cy="10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349"/>
              </a:lnSpc>
            </a:pPr>
            <a:r>
              <a:rPr lang="en-US" sz="54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Vai</a:t>
            </a:r>
            <a:r>
              <a:rPr lang="en-US" sz="54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54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trò</a:t>
            </a:r>
            <a:r>
              <a:rPr lang="en-US" sz="54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SOC Analyst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66943" y="3826167"/>
            <a:ext cx="7471774" cy="57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Giám sát và phân tích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66943" y="4950131"/>
            <a:ext cx="7471774" cy="57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Phản ứng sự cố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66943" y="6074110"/>
            <a:ext cx="7471774" cy="57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Quản lý sự kiện an ninh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66943" y="7198089"/>
            <a:ext cx="7471774" cy="57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Báo</a:t>
            </a: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cáo</a:t>
            </a: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và</a:t>
            </a: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ghi</a:t>
            </a: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nhận</a:t>
            </a:r>
            <a:endParaRPr lang="en-US" sz="3000" b="1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66943" y="8258688"/>
            <a:ext cx="7471774" cy="57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Cập</a:t>
            </a: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nhật</a:t>
            </a: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và</a:t>
            </a: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duy</a:t>
            </a: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trì</a:t>
            </a:r>
            <a:endParaRPr lang="en-US" sz="3000" b="1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867150" y="-2004035"/>
            <a:ext cx="6947802" cy="6947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531899" y="8441814"/>
            <a:ext cx="2730136" cy="759449"/>
            <a:chOff x="0" y="0"/>
            <a:chExt cx="812800" cy="226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26099"/>
            </a:xfrm>
            <a:custGeom>
              <a:avLst/>
              <a:gdLst/>
              <a:ahLst/>
              <a:cxnLst/>
              <a:rect l="l" t="t" r="r" b="b"/>
              <a:pathLst>
                <a:path w="812800" h="226099">
                  <a:moveTo>
                    <a:pt x="42536" y="0"/>
                  </a:moveTo>
                  <a:lnTo>
                    <a:pt x="770264" y="0"/>
                  </a:lnTo>
                  <a:cubicBezTo>
                    <a:pt x="781545" y="0"/>
                    <a:pt x="792364" y="4481"/>
                    <a:pt x="800342" y="12458"/>
                  </a:cubicBezTo>
                  <a:cubicBezTo>
                    <a:pt x="808319" y="20436"/>
                    <a:pt x="812800" y="31255"/>
                    <a:pt x="812800" y="42536"/>
                  </a:cubicBezTo>
                  <a:lnTo>
                    <a:pt x="812800" y="183563"/>
                  </a:lnTo>
                  <a:cubicBezTo>
                    <a:pt x="812800" y="194844"/>
                    <a:pt x="808319" y="205663"/>
                    <a:pt x="800342" y="213640"/>
                  </a:cubicBezTo>
                  <a:cubicBezTo>
                    <a:pt x="792364" y="221617"/>
                    <a:pt x="781545" y="226099"/>
                    <a:pt x="770264" y="226099"/>
                  </a:cubicBezTo>
                  <a:lnTo>
                    <a:pt x="42536" y="226099"/>
                  </a:lnTo>
                  <a:cubicBezTo>
                    <a:pt x="19044" y="226099"/>
                    <a:pt x="0" y="207055"/>
                    <a:pt x="0" y="183563"/>
                  </a:cubicBezTo>
                  <a:lnTo>
                    <a:pt x="0" y="42536"/>
                  </a:lnTo>
                  <a:cubicBezTo>
                    <a:pt x="0" y="31255"/>
                    <a:pt x="4481" y="20436"/>
                    <a:pt x="12458" y="12458"/>
                  </a:cubicBezTo>
                  <a:cubicBezTo>
                    <a:pt x="20436" y="4481"/>
                    <a:pt x="31255" y="0"/>
                    <a:pt x="425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292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650902" y="6186336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-3790067" y="2557807"/>
            <a:ext cx="10671214" cy="1067121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960306" y="3288056"/>
            <a:ext cx="11741658" cy="10421590"/>
          </a:xfrm>
          <a:custGeom>
            <a:avLst/>
            <a:gdLst/>
            <a:ahLst/>
            <a:cxnLst/>
            <a:rect l="l" t="t" r="r" b="b"/>
            <a:pathLst>
              <a:path w="11741658" h="10421590">
                <a:moveTo>
                  <a:pt x="0" y="0"/>
                </a:moveTo>
                <a:lnTo>
                  <a:pt x="11741658" y="0"/>
                </a:lnTo>
                <a:lnTo>
                  <a:pt x="11741658" y="10421590"/>
                </a:lnTo>
                <a:lnTo>
                  <a:pt x="0" y="10421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-10800000">
            <a:off x="6889448" y="1725539"/>
            <a:ext cx="832267" cy="83226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69261" y="6373633"/>
            <a:ext cx="1276872" cy="847268"/>
            <a:chOff x="0" y="0"/>
            <a:chExt cx="1884396" cy="12503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84396" cy="1250391"/>
            </a:xfrm>
            <a:custGeom>
              <a:avLst/>
              <a:gdLst/>
              <a:ahLst/>
              <a:cxnLst/>
              <a:rect l="l" t="t" r="r" b="b"/>
              <a:pathLst>
                <a:path w="1884396" h="1250391">
                  <a:moveTo>
                    <a:pt x="97011" y="0"/>
                  </a:moveTo>
                  <a:lnTo>
                    <a:pt x="1787385" y="0"/>
                  </a:lnTo>
                  <a:cubicBezTo>
                    <a:pt x="1813114" y="0"/>
                    <a:pt x="1837789" y="10221"/>
                    <a:pt x="1855982" y="28414"/>
                  </a:cubicBezTo>
                  <a:cubicBezTo>
                    <a:pt x="1874176" y="46607"/>
                    <a:pt x="1884396" y="71282"/>
                    <a:pt x="1884396" y="97011"/>
                  </a:cubicBezTo>
                  <a:lnTo>
                    <a:pt x="1884396" y="1153380"/>
                  </a:lnTo>
                  <a:cubicBezTo>
                    <a:pt x="1884396" y="1206958"/>
                    <a:pt x="1840963" y="1250391"/>
                    <a:pt x="1787385" y="1250391"/>
                  </a:cubicBezTo>
                  <a:lnTo>
                    <a:pt x="97011" y="1250391"/>
                  </a:lnTo>
                  <a:cubicBezTo>
                    <a:pt x="71282" y="1250391"/>
                    <a:pt x="46607" y="1240170"/>
                    <a:pt x="28414" y="1221977"/>
                  </a:cubicBezTo>
                  <a:cubicBezTo>
                    <a:pt x="10221" y="1203784"/>
                    <a:pt x="0" y="1179109"/>
                    <a:pt x="0" y="1153380"/>
                  </a:cubicBezTo>
                  <a:lnTo>
                    <a:pt x="0" y="97011"/>
                  </a:lnTo>
                  <a:cubicBezTo>
                    <a:pt x="0" y="43433"/>
                    <a:pt x="43433" y="0"/>
                    <a:pt x="970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28600"/>
              <a:ext cx="1884396" cy="14789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13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690347" y="6538592"/>
            <a:ext cx="517350" cy="517350"/>
          </a:xfrm>
          <a:custGeom>
            <a:avLst/>
            <a:gdLst/>
            <a:ahLst/>
            <a:cxnLst/>
            <a:rect l="l" t="t" r="r" b="b"/>
            <a:pathLst>
              <a:path w="517350" h="517350">
                <a:moveTo>
                  <a:pt x="0" y="0"/>
                </a:moveTo>
                <a:lnTo>
                  <a:pt x="517350" y="0"/>
                </a:lnTo>
                <a:lnTo>
                  <a:pt x="517350" y="517351"/>
                </a:lnTo>
                <a:lnTo>
                  <a:pt x="0" y="5173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8569261" y="7469779"/>
            <a:ext cx="1184339" cy="668075"/>
            <a:chOff x="0" y="0"/>
            <a:chExt cx="1138221" cy="98593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8221" cy="985939"/>
            </a:xfrm>
            <a:custGeom>
              <a:avLst/>
              <a:gdLst/>
              <a:ahLst/>
              <a:cxnLst/>
              <a:rect l="l" t="t" r="r" b="b"/>
              <a:pathLst>
                <a:path w="1138221" h="985939">
                  <a:moveTo>
                    <a:pt x="160608" y="0"/>
                  </a:moveTo>
                  <a:lnTo>
                    <a:pt x="977613" y="0"/>
                  </a:lnTo>
                  <a:cubicBezTo>
                    <a:pt x="1020209" y="0"/>
                    <a:pt x="1061060" y="16921"/>
                    <a:pt x="1091180" y="47041"/>
                  </a:cubicBezTo>
                  <a:cubicBezTo>
                    <a:pt x="1121299" y="77161"/>
                    <a:pt x="1138221" y="118012"/>
                    <a:pt x="1138221" y="160608"/>
                  </a:cubicBezTo>
                  <a:lnTo>
                    <a:pt x="1138221" y="825331"/>
                  </a:lnTo>
                  <a:cubicBezTo>
                    <a:pt x="1138221" y="914033"/>
                    <a:pt x="1066314" y="985939"/>
                    <a:pt x="977613" y="985939"/>
                  </a:cubicBezTo>
                  <a:lnTo>
                    <a:pt x="160608" y="985939"/>
                  </a:lnTo>
                  <a:cubicBezTo>
                    <a:pt x="118012" y="985939"/>
                    <a:pt x="77161" y="969018"/>
                    <a:pt x="47041" y="938898"/>
                  </a:cubicBezTo>
                  <a:cubicBezTo>
                    <a:pt x="16921" y="908779"/>
                    <a:pt x="0" y="867927"/>
                    <a:pt x="0" y="825331"/>
                  </a:cubicBezTo>
                  <a:lnTo>
                    <a:pt x="0" y="160608"/>
                  </a:lnTo>
                  <a:cubicBezTo>
                    <a:pt x="0" y="118012"/>
                    <a:pt x="16921" y="77161"/>
                    <a:pt x="47041" y="47041"/>
                  </a:cubicBezTo>
                  <a:cubicBezTo>
                    <a:pt x="77161" y="16921"/>
                    <a:pt x="118012" y="0"/>
                    <a:pt x="1606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28600"/>
              <a:ext cx="1138221" cy="12145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134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804190" y="7558277"/>
            <a:ext cx="258675" cy="451655"/>
          </a:xfrm>
          <a:custGeom>
            <a:avLst/>
            <a:gdLst/>
            <a:ahLst/>
            <a:cxnLst/>
            <a:rect l="l" t="t" r="r" b="b"/>
            <a:pathLst>
              <a:path w="258675" h="451655">
                <a:moveTo>
                  <a:pt x="0" y="0"/>
                </a:moveTo>
                <a:lnTo>
                  <a:pt x="258675" y="0"/>
                </a:lnTo>
                <a:lnTo>
                  <a:pt x="258675" y="451654"/>
                </a:lnTo>
                <a:lnTo>
                  <a:pt x="0" y="451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8331316" y="3243203"/>
            <a:ext cx="9261739" cy="200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15"/>
              </a:lnSpc>
              <a:spcBef>
                <a:spcPct val="0"/>
              </a:spcBef>
            </a:pPr>
            <a:r>
              <a:rPr lang="en-US" sz="110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69261" y="5181040"/>
            <a:ext cx="824887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3"/>
              </a:lnSpc>
              <a:spcBef>
                <a:spcPct val="0"/>
              </a:spcBef>
            </a:pPr>
            <a:r>
              <a:rPr lang="en-US" sz="2609" spc="43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</a:t>
            </a:r>
            <a:r>
              <a:rPr lang="en-US" sz="2609" spc="438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Attention!</a:t>
            </a:r>
            <a:endParaRPr lang="en-US" sz="2609" spc="438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591423" y="8551477"/>
            <a:ext cx="2605618" cy="51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 of Slide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07284" y="6617876"/>
            <a:ext cx="3704103" cy="36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700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Phan</a:t>
            </a:r>
            <a:r>
              <a:rPr lang="en-US" sz="2700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Cảnh</a:t>
            </a:r>
            <a:r>
              <a:rPr lang="en-US" sz="2700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Đăng</a:t>
            </a:r>
            <a:r>
              <a:rPr lang="en-US" sz="2700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Huân</a:t>
            </a:r>
            <a:endParaRPr lang="en-US" sz="2700" dirty="0">
              <a:solidFill>
                <a:srgbClr val="FFFF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07284" y="7516215"/>
            <a:ext cx="3704103" cy="36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700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23520552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33099" y="8563057"/>
            <a:ext cx="2605618" cy="701274"/>
            <a:chOff x="0" y="0"/>
            <a:chExt cx="775729" cy="208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5729" cy="208779"/>
            </a:xfrm>
            <a:custGeom>
              <a:avLst/>
              <a:gdLst/>
              <a:ahLst/>
              <a:cxnLst/>
              <a:rect l="l" t="t" r="r" b="b"/>
              <a:pathLst>
                <a:path w="775729" h="208779">
                  <a:moveTo>
                    <a:pt x="44569" y="0"/>
                  </a:moveTo>
                  <a:lnTo>
                    <a:pt x="731161" y="0"/>
                  </a:lnTo>
                  <a:cubicBezTo>
                    <a:pt x="755775" y="0"/>
                    <a:pt x="775729" y="19954"/>
                    <a:pt x="775729" y="44569"/>
                  </a:cubicBezTo>
                  <a:lnTo>
                    <a:pt x="775729" y="164210"/>
                  </a:lnTo>
                  <a:cubicBezTo>
                    <a:pt x="775729" y="176031"/>
                    <a:pt x="771034" y="187367"/>
                    <a:pt x="762675" y="195725"/>
                  </a:cubicBezTo>
                  <a:cubicBezTo>
                    <a:pt x="754317" y="204083"/>
                    <a:pt x="742981" y="208779"/>
                    <a:pt x="731161" y="208779"/>
                  </a:cubicBezTo>
                  <a:lnTo>
                    <a:pt x="44569" y="208779"/>
                  </a:lnTo>
                  <a:cubicBezTo>
                    <a:pt x="32748" y="208779"/>
                    <a:pt x="21412" y="204083"/>
                    <a:pt x="13054" y="195725"/>
                  </a:cubicBezTo>
                  <a:cubicBezTo>
                    <a:pt x="4696" y="187367"/>
                    <a:pt x="0" y="176031"/>
                    <a:pt x="0" y="164210"/>
                  </a:cubicBezTo>
                  <a:lnTo>
                    <a:pt x="0" y="44569"/>
                  </a:lnTo>
                  <a:cubicBezTo>
                    <a:pt x="0" y="32748"/>
                    <a:pt x="4696" y="21412"/>
                    <a:pt x="13054" y="13054"/>
                  </a:cubicBezTo>
                  <a:cubicBezTo>
                    <a:pt x="21412" y="4696"/>
                    <a:pt x="32748" y="0"/>
                    <a:pt x="44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775729" cy="275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475828" y="3111030"/>
            <a:ext cx="8346315" cy="5246242"/>
            <a:chOff x="0" y="0"/>
            <a:chExt cx="2198206" cy="1381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8207" cy="1381726"/>
            </a:xfrm>
            <a:custGeom>
              <a:avLst/>
              <a:gdLst/>
              <a:ahLst/>
              <a:cxnLst/>
              <a:rect l="l" t="t" r="r" b="b"/>
              <a:pathLst>
                <a:path w="2198207" h="1381726">
                  <a:moveTo>
                    <a:pt x="92759" y="0"/>
                  </a:moveTo>
                  <a:lnTo>
                    <a:pt x="2105448" y="0"/>
                  </a:lnTo>
                  <a:cubicBezTo>
                    <a:pt x="2156677" y="0"/>
                    <a:pt x="2198207" y="41529"/>
                    <a:pt x="2198207" y="92759"/>
                  </a:cubicBezTo>
                  <a:lnTo>
                    <a:pt x="2198207" y="1288968"/>
                  </a:lnTo>
                  <a:cubicBezTo>
                    <a:pt x="2198207" y="1340197"/>
                    <a:pt x="2156677" y="1381726"/>
                    <a:pt x="2105448" y="1381726"/>
                  </a:cubicBezTo>
                  <a:lnTo>
                    <a:pt x="92759" y="1381726"/>
                  </a:lnTo>
                  <a:cubicBezTo>
                    <a:pt x="41529" y="1381726"/>
                    <a:pt x="0" y="1340197"/>
                    <a:pt x="0" y="1288968"/>
                  </a:cubicBezTo>
                  <a:lnTo>
                    <a:pt x="0" y="92759"/>
                  </a:lnTo>
                  <a:cubicBezTo>
                    <a:pt x="0" y="41529"/>
                    <a:pt x="41529" y="0"/>
                    <a:pt x="927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98206" cy="1438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4533581" y="2224444"/>
            <a:ext cx="1773173" cy="17731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2196198" y="6813099"/>
            <a:ext cx="6947802" cy="694780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7454354" y="833149"/>
            <a:ext cx="832267" cy="83226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3330969"/>
            <a:ext cx="6645593" cy="4806363"/>
            <a:chOff x="0" y="0"/>
            <a:chExt cx="917817" cy="6638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7817" cy="663803"/>
            </a:xfrm>
            <a:custGeom>
              <a:avLst/>
              <a:gdLst/>
              <a:ahLst/>
              <a:cxnLst/>
              <a:rect l="l" t="t" r="r" b="b"/>
              <a:pathLst>
                <a:path w="917817" h="663803">
                  <a:moveTo>
                    <a:pt x="74558" y="0"/>
                  </a:moveTo>
                  <a:lnTo>
                    <a:pt x="843259" y="0"/>
                  </a:lnTo>
                  <a:cubicBezTo>
                    <a:pt x="884437" y="0"/>
                    <a:pt x="917817" y="33381"/>
                    <a:pt x="917817" y="74558"/>
                  </a:cubicBezTo>
                  <a:lnTo>
                    <a:pt x="917817" y="589245"/>
                  </a:lnTo>
                  <a:cubicBezTo>
                    <a:pt x="917817" y="630422"/>
                    <a:pt x="884437" y="663803"/>
                    <a:pt x="843259" y="663803"/>
                  </a:cubicBezTo>
                  <a:lnTo>
                    <a:pt x="74558" y="663803"/>
                  </a:lnTo>
                  <a:cubicBezTo>
                    <a:pt x="33381" y="663803"/>
                    <a:pt x="0" y="630422"/>
                    <a:pt x="0" y="589245"/>
                  </a:cubicBezTo>
                  <a:lnTo>
                    <a:pt x="0" y="74558"/>
                  </a:lnTo>
                  <a:cubicBezTo>
                    <a:pt x="0" y="33381"/>
                    <a:pt x="33381" y="0"/>
                    <a:pt x="74558" y="0"/>
                  </a:cubicBezTo>
                  <a:close/>
                </a:path>
              </a:pathLst>
            </a:custGeom>
            <a:blipFill>
              <a:blip r:embed="rId4"/>
              <a:stretch>
                <a:fillRect l="-27490" r="-2749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679050"/>
            <a:ext cx="8631145" cy="145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Blue Team SOC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34980" y="3169044"/>
            <a:ext cx="8424320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Blue Team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là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nhóm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chuyên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gia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bảo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mật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chịu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trách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nhiệm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bảo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vệ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hệ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thống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mạng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dữ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liệu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của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tổ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chức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08581" y="8630780"/>
            <a:ext cx="2605618" cy="42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Read More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34980" y="5353004"/>
            <a:ext cx="8424320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SOC (Security Operations Center)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là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trung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tâm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điều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hành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an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ninh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nơi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tập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trung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hoạt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động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giám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sát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quản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lý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an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ninh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mạng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DejaVu Serif Bold" panose="020B0604020202020204" charset="0"/>
                <a:cs typeface="Arial" panose="020B0604020202020204" pitchFamily="34" charset="0"/>
                <a:sym typeface="Poppin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830" y="5325348"/>
            <a:ext cx="11595441" cy="5656926"/>
            <a:chOff x="0" y="0"/>
            <a:chExt cx="3053943" cy="1489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3943" cy="1489890"/>
            </a:xfrm>
            <a:custGeom>
              <a:avLst/>
              <a:gdLst/>
              <a:ahLst/>
              <a:cxnLst/>
              <a:rect l="l" t="t" r="r" b="b"/>
              <a:pathLst>
                <a:path w="3053943" h="1489890">
                  <a:moveTo>
                    <a:pt x="60090" y="0"/>
                  </a:moveTo>
                  <a:lnTo>
                    <a:pt x="2993853" y="0"/>
                  </a:lnTo>
                  <a:cubicBezTo>
                    <a:pt x="3027040" y="0"/>
                    <a:pt x="3053943" y="26903"/>
                    <a:pt x="3053943" y="60090"/>
                  </a:cubicBezTo>
                  <a:lnTo>
                    <a:pt x="3053943" y="1429800"/>
                  </a:lnTo>
                  <a:cubicBezTo>
                    <a:pt x="3053943" y="1445737"/>
                    <a:pt x="3047612" y="1461021"/>
                    <a:pt x="3036343" y="1472290"/>
                  </a:cubicBezTo>
                  <a:cubicBezTo>
                    <a:pt x="3025074" y="1483559"/>
                    <a:pt x="3009790" y="1489890"/>
                    <a:pt x="2993853" y="1489890"/>
                  </a:cubicBezTo>
                  <a:lnTo>
                    <a:pt x="60090" y="1489890"/>
                  </a:lnTo>
                  <a:cubicBezTo>
                    <a:pt x="26903" y="1489890"/>
                    <a:pt x="0" y="1462987"/>
                    <a:pt x="0" y="1429800"/>
                  </a:cubicBezTo>
                  <a:lnTo>
                    <a:pt x="0" y="60090"/>
                  </a:lnTo>
                  <a:cubicBezTo>
                    <a:pt x="0" y="26903"/>
                    <a:pt x="26903" y="0"/>
                    <a:pt x="600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053943" cy="1547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0959" y="5483990"/>
            <a:ext cx="10382216" cy="5889925"/>
            <a:chOff x="0" y="0"/>
            <a:chExt cx="5974286" cy="3389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74286" cy="3389266"/>
            </a:xfrm>
            <a:custGeom>
              <a:avLst/>
              <a:gdLst/>
              <a:ahLst/>
              <a:cxnLst/>
              <a:rect l="l" t="t" r="r" b="b"/>
              <a:pathLst>
                <a:path w="5974286" h="3389266">
                  <a:moveTo>
                    <a:pt x="0" y="2824389"/>
                  </a:moveTo>
                  <a:lnTo>
                    <a:pt x="0" y="564878"/>
                  </a:lnTo>
                  <a:cubicBezTo>
                    <a:pt x="0" y="253065"/>
                    <a:pt x="267648" y="0"/>
                    <a:pt x="597429" y="0"/>
                  </a:cubicBezTo>
                  <a:lnTo>
                    <a:pt x="5376857" y="0"/>
                  </a:lnTo>
                  <a:cubicBezTo>
                    <a:pt x="5706638" y="0"/>
                    <a:pt x="5974286" y="253065"/>
                    <a:pt x="5974286" y="564878"/>
                  </a:cubicBezTo>
                  <a:lnTo>
                    <a:pt x="5974286" y="2824389"/>
                  </a:lnTo>
                  <a:cubicBezTo>
                    <a:pt x="5974286" y="3136201"/>
                    <a:pt x="5706638" y="3389266"/>
                    <a:pt x="5376857" y="3389266"/>
                  </a:cubicBezTo>
                  <a:lnTo>
                    <a:pt x="597429" y="3389266"/>
                  </a:lnTo>
                  <a:cubicBezTo>
                    <a:pt x="267648" y="3389266"/>
                    <a:pt x="0" y="3136201"/>
                    <a:pt x="0" y="2824389"/>
                  </a:cubicBezTo>
                  <a:close/>
                </a:path>
              </a:pathLst>
            </a:custGeom>
            <a:blipFill>
              <a:blip r:embed="rId4"/>
              <a:stretch>
                <a:fillRect l="-4029" r="-402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5266189" y="1354606"/>
            <a:ext cx="1773173" cy="17731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03149"/>
            <a:ext cx="6907533" cy="145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 Analyst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090959" y="2025700"/>
            <a:ext cx="16168341" cy="2423216"/>
            <a:chOff x="0" y="0"/>
            <a:chExt cx="1231503" cy="1845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1503" cy="184570"/>
            </a:xfrm>
            <a:custGeom>
              <a:avLst/>
              <a:gdLst/>
              <a:ahLst/>
              <a:cxnLst/>
              <a:rect l="l" t="t" r="r" b="b"/>
              <a:pathLst>
                <a:path w="1231503" h="184570">
                  <a:moveTo>
                    <a:pt x="17238" y="0"/>
                  </a:moveTo>
                  <a:lnTo>
                    <a:pt x="1214265" y="0"/>
                  </a:lnTo>
                  <a:cubicBezTo>
                    <a:pt x="1223785" y="0"/>
                    <a:pt x="1231503" y="7718"/>
                    <a:pt x="1231503" y="17238"/>
                  </a:cubicBezTo>
                  <a:lnTo>
                    <a:pt x="1231503" y="167332"/>
                  </a:lnTo>
                  <a:cubicBezTo>
                    <a:pt x="1231503" y="176853"/>
                    <a:pt x="1223785" y="184570"/>
                    <a:pt x="1214265" y="184570"/>
                  </a:cubicBezTo>
                  <a:lnTo>
                    <a:pt x="17238" y="184570"/>
                  </a:lnTo>
                  <a:cubicBezTo>
                    <a:pt x="7718" y="184570"/>
                    <a:pt x="0" y="176853"/>
                    <a:pt x="0" y="167332"/>
                  </a:cubicBezTo>
                  <a:lnTo>
                    <a:pt x="0" y="17238"/>
                  </a:lnTo>
                  <a:cubicBezTo>
                    <a:pt x="0" y="7718"/>
                    <a:pt x="7718" y="0"/>
                    <a:pt x="172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85000"/>
                  </a:srgbClr>
                </a:gs>
                <a:gs pos="100000">
                  <a:srgbClr val="000000">
                    <a:alpha val="85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31503" cy="241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7038717" y="8428952"/>
            <a:ext cx="1658695" cy="16586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88707" y="2454188"/>
            <a:ext cx="1034479" cy="1034479"/>
          </a:xfrm>
          <a:custGeom>
            <a:avLst/>
            <a:gdLst/>
            <a:ahLst/>
            <a:cxnLst/>
            <a:rect l="l" t="t" r="r" b="b"/>
            <a:pathLst>
              <a:path w="1034479" h="1034479">
                <a:moveTo>
                  <a:pt x="0" y="0"/>
                </a:moveTo>
                <a:lnTo>
                  <a:pt x="1034478" y="0"/>
                </a:lnTo>
                <a:lnTo>
                  <a:pt x="1034478" y="1034479"/>
                </a:lnTo>
                <a:lnTo>
                  <a:pt x="0" y="1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121579" y="2282738"/>
            <a:ext cx="13696555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SOC Analyst (Security Operations Center Analyst)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chuyên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an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ninh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mạng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chịu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trách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nhiệm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giám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sát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phản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ứng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sự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cố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an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ninh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trong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hệ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thống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mạng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chức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grpSp>
        <p:nvGrpSpPr>
          <p:cNvPr id="28" name="Group 3"/>
          <p:cNvGrpSpPr/>
          <p:nvPr/>
        </p:nvGrpSpPr>
        <p:grpSpPr>
          <a:xfrm>
            <a:off x="14433099" y="8563057"/>
            <a:ext cx="2605618" cy="701274"/>
            <a:chOff x="0" y="0"/>
            <a:chExt cx="775729" cy="208779"/>
          </a:xfrm>
        </p:grpSpPr>
        <p:sp>
          <p:nvSpPr>
            <p:cNvPr id="29" name="Freeform 4"/>
            <p:cNvSpPr/>
            <p:nvPr/>
          </p:nvSpPr>
          <p:spPr>
            <a:xfrm>
              <a:off x="0" y="0"/>
              <a:ext cx="775729" cy="208779"/>
            </a:xfrm>
            <a:custGeom>
              <a:avLst/>
              <a:gdLst/>
              <a:ahLst/>
              <a:cxnLst/>
              <a:rect l="l" t="t" r="r" b="b"/>
              <a:pathLst>
                <a:path w="775729" h="208779">
                  <a:moveTo>
                    <a:pt x="44569" y="0"/>
                  </a:moveTo>
                  <a:lnTo>
                    <a:pt x="731161" y="0"/>
                  </a:lnTo>
                  <a:cubicBezTo>
                    <a:pt x="755775" y="0"/>
                    <a:pt x="775729" y="19954"/>
                    <a:pt x="775729" y="44569"/>
                  </a:cubicBezTo>
                  <a:lnTo>
                    <a:pt x="775729" y="164210"/>
                  </a:lnTo>
                  <a:cubicBezTo>
                    <a:pt x="775729" y="176031"/>
                    <a:pt x="771034" y="187367"/>
                    <a:pt x="762675" y="195725"/>
                  </a:cubicBezTo>
                  <a:cubicBezTo>
                    <a:pt x="754317" y="204083"/>
                    <a:pt x="742981" y="208779"/>
                    <a:pt x="731161" y="208779"/>
                  </a:cubicBezTo>
                  <a:lnTo>
                    <a:pt x="44569" y="208779"/>
                  </a:lnTo>
                  <a:cubicBezTo>
                    <a:pt x="32748" y="208779"/>
                    <a:pt x="21412" y="204083"/>
                    <a:pt x="13054" y="195725"/>
                  </a:cubicBezTo>
                  <a:cubicBezTo>
                    <a:pt x="4696" y="187367"/>
                    <a:pt x="0" y="176031"/>
                    <a:pt x="0" y="164210"/>
                  </a:cubicBezTo>
                  <a:lnTo>
                    <a:pt x="0" y="44569"/>
                  </a:lnTo>
                  <a:cubicBezTo>
                    <a:pt x="0" y="32748"/>
                    <a:pt x="4696" y="21412"/>
                    <a:pt x="13054" y="13054"/>
                  </a:cubicBezTo>
                  <a:cubicBezTo>
                    <a:pt x="21412" y="4696"/>
                    <a:pt x="32748" y="0"/>
                    <a:pt x="44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0" name="TextBox 5"/>
            <p:cNvSpPr txBox="1"/>
            <p:nvPr/>
          </p:nvSpPr>
          <p:spPr>
            <a:xfrm>
              <a:off x="0" y="-66675"/>
              <a:ext cx="775729" cy="275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TextBox 22"/>
          <p:cNvSpPr txBox="1"/>
          <p:nvPr/>
        </p:nvSpPr>
        <p:spPr>
          <a:xfrm>
            <a:off x="14308581" y="8630780"/>
            <a:ext cx="2605618" cy="42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Read More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5266189" y="1354606"/>
            <a:ext cx="1773173" cy="177317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7038717" y="8428952"/>
            <a:ext cx="1658695" cy="16586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6973" y="3070295"/>
            <a:ext cx="981463" cy="981463"/>
          </a:xfrm>
          <a:custGeom>
            <a:avLst/>
            <a:gdLst/>
            <a:ahLst/>
            <a:cxnLst/>
            <a:rect l="l" t="t" r="r" b="b"/>
            <a:pathLst>
              <a:path w="981463" h="981463">
                <a:moveTo>
                  <a:pt x="0" y="0"/>
                </a:moveTo>
                <a:lnTo>
                  <a:pt x="981463" y="0"/>
                </a:lnTo>
                <a:lnTo>
                  <a:pt x="981463" y="981463"/>
                </a:lnTo>
                <a:lnTo>
                  <a:pt x="0" y="98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526032" y="2892976"/>
            <a:ext cx="1034479" cy="1034479"/>
          </a:xfrm>
          <a:custGeom>
            <a:avLst/>
            <a:gdLst/>
            <a:ahLst/>
            <a:cxnLst/>
            <a:rect l="l" t="t" r="r" b="b"/>
            <a:pathLst>
              <a:path w="1034479" h="1034479">
                <a:moveTo>
                  <a:pt x="0" y="0"/>
                </a:moveTo>
                <a:lnTo>
                  <a:pt x="1034479" y="0"/>
                </a:lnTo>
                <a:lnTo>
                  <a:pt x="1034479" y="1034478"/>
                </a:lnTo>
                <a:lnTo>
                  <a:pt x="0" y="1034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10800000">
            <a:off x="1738436" y="2919963"/>
            <a:ext cx="6443087" cy="3010747"/>
            <a:chOff x="0" y="0"/>
            <a:chExt cx="490754" cy="229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0754" cy="229321"/>
            </a:xfrm>
            <a:custGeom>
              <a:avLst/>
              <a:gdLst/>
              <a:ahLst/>
              <a:cxnLst/>
              <a:rect l="l" t="t" r="r" b="b"/>
              <a:pathLst>
                <a:path w="490754" h="229321">
                  <a:moveTo>
                    <a:pt x="43257" y="0"/>
                  </a:moveTo>
                  <a:lnTo>
                    <a:pt x="447497" y="0"/>
                  </a:lnTo>
                  <a:cubicBezTo>
                    <a:pt x="458969" y="0"/>
                    <a:pt x="469972" y="4557"/>
                    <a:pt x="478084" y="12670"/>
                  </a:cubicBezTo>
                  <a:cubicBezTo>
                    <a:pt x="486197" y="20782"/>
                    <a:pt x="490754" y="31785"/>
                    <a:pt x="490754" y="43257"/>
                  </a:cubicBezTo>
                  <a:lnTo>
                    <a:pt x="490754" y="186064"/>
                  </a:lnTo>
                  <a:cubicBezTo>
                    <a:pt x="490754" y="197537"/>
                    <a:pt x="486197" y="208539"/>
                    <a:pt x="478084" y="216652"/>
                  </a:cubicBezTo>
                  <a:cubicBezTo>
                    <a:pt x="469972" y="224764"/>
                    <a:pt x="458969" y="229321"/>
                    <a:pt x="447497" y="229321"/>
                  </a:cubicBezTo>
                  <a:lnTo>
                    <a:pt x="43257" y="229321"/>
                  </a:lnTo>
                  <a:cubicBezTo>
                    <a:pt x="31785" y="229321"/>
                    <a:pt x="20782" y="224764"/>
                    <a:pt x="12670" y="216652"/>
                  </a:cubicBezTo>
                  <a:cubicBezTo>
                    <a:pt x="4557" y="208539"/>
                    <a:pt x="0" y="197537"/>
                    <a:pt x="0" y="186064"/>
                  </a:cubicBezTo>
                  <a:lnTo>
                    <a:pt x="0" y="43257"/>
                  </a:lnTo>
                  <a:cubicBezTo>
                    <a:pt x="0" y="31785"/>
                    <a:pt x="4557" y="20782"/>
                    <a:pt x="12670" y="12670"/>
                  </a:cubicBezTo>
                  <a:cubicBezTo>
                    <a:pt x="20782" y="4557"/>
                    <a:pt x="31785" y="0"/>
                    <a:pt x="432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85000"/>
                  </a:srgbClr>
                </a:gs>
                <a:gs pos="100000">
                  <a:srgbClr val="000000">
                    <a:alpha val="85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90754" cy="28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738436" y="6672364"/>
            <a:ext cx="6443087" cy="3027549"/>
            <a:chOff x="0" y="0"/>
            <a:chExt cx="490754" cy="2306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0754" cy="230601"/>
            </a:xfrm>
            <a:custGeom>
              <a:avLst/>
              <a:gdLst/>
              <a:ahLst/>
              <a:cxnLst/>
              <a:rect l="l" t="t" r="r" b="b"/>
              <a:pathLst>
                <a:path w="490754" h="230601">
                  <a:moveTo>
                    <a:pt x="43257" y="0"/>
                  </a:moveTo>
                  <a:lnTo>
                    <a:pt x="447497" y="0"/>
                  </a:lnTo>
                  <a:cubicBezTo>
                    <a:pt x="458969" y="0"/>
                    <a:pt x="469972" y="4557"/>
                    <a:pt x="478084" y="12670"/>
                  </a:cubicBezTo>
                  <a:cubicBezTo>
                    <a:pt x="486197" y="20782"/>
                    <a:pt x="490754" y="31785"/>
                    <a:pt x="490754" y="43257"/>
                  </a:cubicBezTo>
                  <a:lnTo>
                    <a:pt x="490754" y="187344"/>
                  </a:lnTo>
                  <a:cubicBezTo>
                    <a:pt x="490754" y="198816"/>
                    <a:pt x="486197" y="209819"/>
                    <a:pt x="478084" y="217931"/>
                  </a:cubicBezTo>
                  <a:cubicBezTo>
                    <a:pt x="469972" y="226044"/>
                    <a:pt x="458969" y="230601"/>
                    <a:pt x="447497" y="230601"/>
                  </a:cubicBezTo>
                  <a:lnTo>
                    <a:pt x="43257" y="230601"/>
                  </a:lnTo>
                  <a:cubicBezTo>
                    <a:pt x="31785" y="230601"/>
                    <a:pt x="20782" y="226044"/>
                    <a:pt x="12670" y="217931"/>
                  </a:cubicBezTo>
                  <a:cubicBezTo>
                    <a:pt x="4557" y="209819"/>
                    <a:pt x="0" y="198816"/>
                    <a:pt x="0" y="187344"/>
                  </a:cubicBezTo>
                  <a:lnTo>
                    <a:pt x="0" y="43257"/>
                  </a:lnTo>
                  <a:cubicBezTo>
                    <a:pt x="0" y="31785"/>
                    <a:pt x="4557" y="20782"/>
                    <a:pt x="12670" y="12670"/>
                  </a:cubicBezTo>
                  <a:cubicBezTo>
                    <a:pt x="20782" y="4557"/>
                    <a:pt x="31785" y="0"/>
                    <a:pt x="432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85000"/>
                  </a:srgbClr>
                </a:gs>
                <a:gs pos="100000">
                  <a:srgbClr val="000000">
                    <a:alpha val="85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90754" cy="287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0575639" y="2671211"/>
            <a:ext cx="7292425" cy="3259499"/>
            <a:chOff x="0" y="0"/>
            <a:chExt cx="555446" cy="2482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5446" cy="248268"/>
            </a:xfrm>
            <a:custGeom>
              <a:avLst/>
              <a:gdLst/>
              <a:ahLst/>
              <a:cxnLst/>
              <a:rect l="l" t="t" r="r" b="b"/>
              <a:pathLst>
                <a:path w="555446" h="248268">
                  <a:moveTo>
                    <a:pt x="38219" y="0"/>
                  </a:moveTo>
                  <a:lnTo>
                    <a:pt x="517227" y="0"/>
                  </a:lnTo>
                  <a:cubicBezTo>
                    <a:pt x="538335" y="0"/>
                    <a:pt x="555446" y="17111"/>
                    <a:pt x="555446" y="38219"/>
                  </a:cubicBezTo>
                  <a:lnTo>
                    <a:pt x="555446" y="210049"/>
                  </a:lnTo>
                  <a:cubicBezTo>
                    <a:pt x="555446" y="220185"/>
                    <a:pt x="551419" y="229906"/>
                    <a:pt x="544252" y="237074"/>
                  </a:cubicBezTo>
                  <a:cubicBezTo>
                    <a:pt x="537084" y="244241"/>
                    <a:pt x="527363" y="248268"/>
                    <a:pt x="517227" y="248268"/>
                  </a:cubicBezTo>
                  <a:lnTo>
                    <a:pt x="38219" y="248268"/>
                  </a:lnTo>
                  <a:cubicBezTo>
                    <a:pt x="17111" y="248268"/>
                    <a:pt x="0" y="231157"/>
                    <a:pt x="0" y="210049"/>
                  </a:cubicBezTo>
                  <a:lnTo>
                    <a:pt x="0" y="38219"/>
                  </a:lnTo>
                  <a:cubicBezTo>
                    <a:pt x="0" y="28083"/>
                    <a:pt x="4027" y="18362"/>
                    <a:pt x="11194" y="11194"/>
                  </a:cubicBezTo>
                  <a:cubicBezTo>
                    <a:pt x="18362" y="4027"/>
                    <a:pt x="28083" y="0"/>
                    <a:pt x="382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85000"/>
                  </a:srgbClr>
                </a:gs>
                <a:gs pos="100000">
                  <a:srgbClr val="000000">
                    <a:alpha val="85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555446" cy="305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0522631" y="6672364"/>
            <a:ext cx="7345434" cy="2908840"/>
            <a:chOff x="0" y="0"/>
            <a:chExt cx="559484" cy="2215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9484" cy="221559"/>
            </a:xfrm>
            <a:custGeom>
              <a:avLst/>
              <a:gdLst/>
              <a:ahLst/>
              <a:cxnLst/>
              <a:rect l="l" t="t" r="r" b="b"/>
              <a:pathLst>
                <a:path w="559484" h="221559">
                  <a:moveTo>
                    <a:pt x="37943" y="0"/>
                  </a:moveTo>
                  <a:lnTo>
                    <a:pt x="521540" y="0"/>
                  </a:lnTo>
                  <a:cubicBezTo>
                    <a:pt x="542496" y="0"/>
                    <a:pt x="559484" y="16988"/>
                    <a:pt x="559484" y="37943"/>
                  </a:cubicBezTo>
                  <a:lnTo>
                    <a:pt x="559484" y="183616"/>
                  </a:lnTo>
                  <a:cubicBezTo>
                    <a:pt x="559484" y="204571"/>
                    <a:pt x="542496" y="221559"/>
                    <a:pt x="521540" y="221559"/>
                  </a:cubicBezTo>
                  <a:lnTo>
                    <a:pt x="37943" y="221559"/>
                  </a:lnTo>
                  <a:cubicBezTo>
                    <a:pt x="16988" y="221559"/>
                    <a:pt x="0" y="204571"/>
                    <a:pt x="0" y="183616"/>
                  </a:cubicBezTo>
                  <a:lnTo>
                    <a:pt x="0" y="37943"/>
                  </a:lnTo>
                  <a:cubicBezTo>
                    <a:pt x="0" y="16988"/>
                    <a:pt x="16988" y="0"/>
                    <a:pt x="379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85000"/>
                  </a:srgbClr>
                </a:gs>
                <a:gs pos="100000">
                  <a:srgbClr val="000000">
                    <a:alpha val="85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59484" cy="278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730860" y="6672364"/>
            <a:ext cx="1206503" cy="1206503"/>
          </a:xfrm>
          <a:custGeom>
            <a:avLst/>
            <a:gdLst/>
            <a:ahLst/>
            <a:cxnLst/>
            <a:rect l="l" t="t" r="r" b="b"/>
            <a:pathLst>
              <a:path w="1206503" h="1206503">
                <a:moveTo>
                  <a:pt x="0" y="0"/>
                </a:moveTo>
                <a:lnTo>
                  <a:pt x="1206503" y="0"/>
                </a:lnTo>
                <a:lnTo>
                  <a:pt x="1206503" y="1206503"/>
                </a:lnTo>
                <a:lnTo>
                  <a:pt x="0" y="1206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00252" y="6868829"/>
            <a:ext cx="1456896" cy="510993"/>
          </a:xfrm>
          <a:custGeom>
            <a:avLst/>
            <a:gdLst/>
            <a:ahLst/>
            <a:cxnLst/>
            <a:rect l="l" t="t" r="r" b="b"/>
            <a:pathLst>
              <a:path w="1456896" h="510993">
                <a:moveTo>
                  <a:pt x="0" y="0"/>
                </a:moveTo>
                <a:lnTo>
                  <a:pt x="1456896" y="0"/>
                </a:lnTo>
                <a:lnTo>
                  <a:pt x="1456896" y="510992"/>
                </a:lnTo>
                <a:lnTo>
                  <a:pt x="0" y="510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73990" y="787043"/>
            <a:ext cx="6907533" cy="145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 Analyst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93775" y="3183204"/>
            <a:ext cx="547730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Giám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sát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mạng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và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hệ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thống</a:t>
            </a:r>
            <a:endParaRPr lang="en-US" sz="3200" b="1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393775" y="3851254"/>
            <a:ext cx="5477308" cy="15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Theo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dõi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cơ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sở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hạ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tầng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IT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để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bất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thường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thể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chỉ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một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cuộc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tấn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17736" y="2994095"/>
            <a:ext cx="6386539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tích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,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giảm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thiểu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mối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đe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dọa</a:t>
            </a:r>
            <a:endParaRPr lang="en-US" sz="3200" b="1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217736" y="3851254"/>
            <a:ext cx="6247812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định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nguyên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bất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thường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thực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biện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pháp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phòng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ngừa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93775" y="6919467"/>
            <a:ext cx="569217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Phản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ứng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và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điều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tra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sự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cố</a:t>
            </a:r>
            <a:endParaRPr lang="en-US" sz="3200" b="1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356463" y="6967074"/>
            <a:ext cx="6247812" cy="107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Cập nhật kiến thức về các mối đe dọa mới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93775" y="7672667"/>
            <a:ext cx="5692175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Hợp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thành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viên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để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điều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báo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cáo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sự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cố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an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ninh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56463" y="8160574"/>
            <a:ext cx="6386539" cy="103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Luôn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cập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nhật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về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đe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dọa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để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thể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phản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ứng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kịp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thời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614498" y="-669299"/>
            <a:ext cx="5509879" cy="550987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9169416" y="1888121"/>
            <a:ext cx="1773173" cy="177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9854137" y="2085641"/>
            <a:ext cx="11502237" cy="13899984"/>
          </a:xfrm>
          <a:custGeom>
            <a:avLst/>
            <a:gdLst/>
            <a:ahLst/>
            <a:cxnLst/>
            <a:rect l="l" t="t" r="r" b="b"/>
            <a:pathLst>
              <a:path w="11502237" h="13899984">
                <a:moveTo>
                  <a:pt x="11502236" y="0"/>
                </a:moveTo>
                <a:lnTo>
                  <a:pt x="0" y="0"/>
                </a:lnTo>
                <a:lnTo>
                  <a:pt x="0" y="13899984"/>
                </a:lnTo>
                <a:lnTo>
                  <a:pt x="11502236" y="13899984"/>
                </a:lnTo>
                <a:lnTo>
                  <a:pt x="1150223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7912" y="553961"/>
            <a:ext cx="10130708" cy="145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Job Requirements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289304" y="3022096"/>
            <a:ext cx="10031989" cy="3406666"/>
            <a:chOff x="0" y="0"/>
            <a:chExt cx="764112" cy="2594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4112" cy="259477"/>
            </a:xfrm>
            <a:custGeom>
              <a:avLst/>
              <a:gdLst/>
              <a:ahLst/>
              <a:cxnLst/>
              <a:rect l="l" t="t" r="r" b="b"/>
              <a:pathLst>
                <a:path w="764112" h="259477">
                  <a:moveTo>
                    <a:pt x="27782" y="0"/>
                  </a:moveTo>
                  <a:lnTo>
                    <a:pt x="736330" y="0"/>
                  </a:lnTo>
                  <a:cubicBezTo>
                    <a:pt x="751673" y="0"/>
                    <a:pt x="764112" y="12438"/>
                    <a:pt x="764112" y="27782"/>
                  </a:cubicBezTo>
                  <a:lnTo>
                    <a:pt x="764112" y="231695"/>
                  </a:lnTo>
                  <a:cubicBezTo>
                    <a:pt x="764112" y="247039"/>
                    <a:pt x="751673" y="259477"/>
                    <a:pt x="736330" y="259477"/>
                  </a:cubicBezTo>
                  <a:lnTo>
                    <a:pt x="27782" y="259477"/>
                  </a:lnTo>
                  <a:cubicBezTo>
                    <a:pt x="12438" y="259477"/>
                    <a:pt x="0" y="247039"/>
                    <a:pt x="0" y="231695"/>
                  </a:cubicBezTo>
                  <a:lnTo>
                    <a:pt x="0" y="27782"/>
                  </a:lnTo>
                  <a:cubicBezTo>
                    <a:pt x="0" y="12438"/>
                    <a:pt x="12438" y="0"/>
                    <a:pt x="277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64112" cy="316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028700" y="7031510"/>
            <a:ext cx="9292593" cy="2789046"/>
            <a:chOff x="0" y="0"/>
            <a:chExt cx="707794" cy="2124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7794" cy="212435"/>
            </a:xfrm>
            <a:custGeom>
              <a:avLst/>
              <a:gdLst/>
              <a:ahLst/>
              <a:cxnLst/>
              <a:rect l="l" t="t" r="r" b="b"/>
              <a:pathLst>
                <a:path w="707794" h="212435">
                  <a:moveTo>
                    <a:pt x="29993" y="0"/>
                  </a:moveTo>
                  <a:lnTo>
                    <a:pt x="677801" y="0"/>
                  </a:lnTo>
                  <a:cubicBezTo>
                    <a:pt x="694366" y="0"/>
                    <a:pt x="707794" y="13428"/>
                    <a:pt x="707794" y="29993"/>
                  </a:cubicBezTo>
                  <a:lnTo>
                    <a:pt x="707794" y="182442"/>
                  </a:lnTo>
                  <a:cubicBezTo>
                    <a:pt x="707794" y="199007"/>
                    <a:pt x="694366" y="212435"/>
                    <a:pt x="677801" y="212435"/>
                  </a:cubicBezTo>
                  <a:lnTo>
                    <a:pt x="29993" y="212435"/>
                  </a:lnTo>
                  <a:cubicBezTo>
                    <a:pt x="13428" y="212435"/>
                    <a:pt x="0" y="199007"/>
                    <a:pt x="0" y="182442"/>
                  </a:cubicBezTo>
                  <a:lnTo>
                    <a:pt x="0" y="29993"/>
                  </a:lnTo>
                  <a:cubicBezTo>
                    <a:pt x="0" y="13428"/>
                    <a:pt x="13428" y="0"/>
                    <a:pt x="299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707794" cy="269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3345096"/>
            <a:ext cx="9292593" cy="280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997" lvl="1" indent="-355999" algn="just">
              <a:lnSpc>
                <a:spcPts val="5606"/>
              </a:lnSpc>
              <a:buFont typeface="Arial"/>
              <a:buChar char="•"/>
            </a:pP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Kiến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thức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về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bảo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mật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hệ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thống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mạng</a:t>
            </a:r>
            <a:endParaRPr lang="en-US" sz="3297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711997" lvl="1" indent="-355999" algn="just">
              <a:lnSpc>
                <a:spcPts val="5606"/>
              </a:lnSpc>
              <a:buFont typeface="Arial"/>
              <a:buChar char="•"/>
            </a:pP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logs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sử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dụng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cụ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SIEM</a:t>
            </a:r>
          </a:p>
          <a:p>
            <a:pPr marL="711997" lvl="1" indent="-355999" algn="just">
              <a:lnSpc>
                <a:spcPts val="5606"/>
              </a:lnSpc>
              <a:buFont typeface="Arial"/>
              <a:buChar char="•"/>
            </a:pP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Kỹ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năng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phản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ứng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sự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cố</a:t>
            </a:r>
            <a:endParaRPr lang="en-US" sz="3297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711997" lvl="1" indent="-355999" algn="just">
              <a:lnSpc>
                <a:spcPts val="5606"/>
              </a:lnSpc>
              <a:buFont typeface="Arial"/>
              <a:buChar char="•"/>
            </a:pP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Hiểu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về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mối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đe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dọa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bảo</a:t>
            </a:r>
            <a:r>
              <a:rPr lang="en-US" sz="3297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97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mật</a:t>
            </a:r>
            <a:endParaRPr lang="en-US" sz="3297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9116" y="2416590"/>
            <a:ext cx="3212887" cy="80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Main skills</a:t>
            </a: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8515009" y="8426033"/>
            <a:ext cx="832267" cy="83226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09116" y="6619262"/>
            <a:ext cx="3212887" cy="80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Soft skills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441076"/>
            <a:ext cx="9292593" cy="209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997" lvl="1" indent="-355999" algn="just">
              <a:lnSpc>
                <a:spcPts val="5606"/>
              </a:lnSpc>
              <a:buFont typeface="Arial"/>
              <a:buChar char="•"/>
            </a:pPr>
            <a:r>
              <a:rPr lang="en-US" sz="3297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Critical Thinking</a:t>
            </a:r>
          </a:p>
          <a:p>
            <a:pPr marL="711997" lvl="1" indent="-355999" algn="just">
              <a:lnSpc>
                <a:spcPts val="5606"/>
              </a:lnSpc>
              <a:buFont typeface="Arial"/>
              <a:buChar char="•"/>
            </a:pPr>
            <a:r>
              <a:rPr lang="en-US" sz="3297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Teamwork</a:t>
            </a:r>
          </a:p>
          <a:p>
            <a:pPr marL="711997" lvl="1" indent="-355999" algn="just">
              <a:lnSpc>
                <a:spcPts val="5606"/>
              </a:lnSpc>
              <a:buFont typeface="Arial"/>
              <a:buChar char="•"/>
            </a:pPr>
            <a:r>
              <a:rPr lang="en-US" sz="3297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2062215" y="5898306"/>
            <a:ext cx="8208670" cy="82086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0684619">
            <a:off x="-3968531" y="1698438"/>
            <a:ext cx="11563604" cy="115636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3150553" y="2081551"/>
            <a:ext cx="1773173" cy="17731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5218242" y="1228260"/>
            <a:ext cx="832267" cy="83226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0425338">
            <a:off x="7564754" y="9061773"/>
            <a:ext cx="832267" cy="83226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581251" y="2308002"/>
            <a:ext cx="6334325" cy="7775467"/>
          </a:xfrm>
          <a:custGeom>
            <a:avLst/>
            <a:gdLst/>
            <a:ahLst/>
            <a:cxnLst/>
            <a:rect l="l" t="t" r="r" b="b"/>
            <a:pathLst>
              <a:path w="6334325" h="7775467">
                <a:moveTo>
                  <a:pt x="0" y="0"/>
                </a:moveTo>
                <a:lnTo>
                  <a:pt x="6334325" y="0"/>
                </a:lnTo>
                <a:lnTo>
                  <a:pt x="6334325" y="7775467"/>
                </a:lnTo>
                <a:lnTo>
                  <a:pt x="0" y="7775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AutoShape 28"/>
          <p:cNvSpPr/>
          <p:nvPr/>
        </p:nvSpPr>
        <p:spPr>
          <a:xfrm flipV="1">
            <a:off x="2423014" y="1843634"/>
            <a:ext cx="2618826" cy="14513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AutoShape 29"/>
          <p:cNvSpPr/>
          <p:nvPr/>
        </p:nvSpPr>
        <p:spPr>
          <a:xfrm flipV="1">
            <a:off x="2407741" y="2856002"/>
            <a:ext cx="3578940" cy="3989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TextBox 30"/>
          <p:cNvSpPr txBox="1"/>
          <p:nvPr/>
        </p:nvSpPr>
        <p:spPr>
          <a:xfrm>
            <a:off x="3753015" y="3509004"/>
            <a:ext cx="4337948" cy="56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Viettel Cyber Security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61071" y="4555202"/>
            <a:ext cx="265282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Axon Active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55266" y="8191883"/>
            <a:ext cx="2560366" cy="56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FPT Software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68929" y="9234535"/>
            <a:ext cx="4337948" cy="56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Viettel Cyber Security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494134" y="7450512"/>
            <a:ext cx="1765441" cy="56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CyRadar</a:t>
            </a:r>
          </a:p>
        </p:txBody>
      </p:sp>
      <p:sp>
        <p:nvSpPr>
          <p:cNvPr id="35" name="AutoShape 35"/>
          <p:cNvSpPr/>
          <p:nvPr/>
        </p:nvSpPr>
        <p:spPr>
          <a:xfrm>
            <a:off x="2423014" y="3295030"/>
            <a:ext cx="1330001" cy="5400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 flipV="1">
            <a:off x="2968655" y="4881266"/>
            <a:ext cx="2592416" cy="107379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>
            <a:off x="3288496" y="5917325"/>
            <a:ext cx="3411091" cy="3368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V="1">
            <a:off x="3424180" y="7776575"/>
            <a:ext cx="2069954" cy="31124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>
            <a:off x="3336641" y="8081574"/>
            <a:ext cx="2418625" cy="43637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>
            <a:off x="3461542" y="8147488"/>
            <a:ext cx="107386" cy="14131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Freeform 41"/>
          <p:cNvSpPr/>
          <p:nvPr/>
        </p:nvSpPr>
        <p:spPr>
          <a:xfrm>
            <a:off x="153191" y="2083973"/>
            <a:ext cx="2723524" cy="2752888"/>
          </a:xfrm>
          <a:custGeom>
            <a:avLst/>
            <a:gdLst/>
            <a:ahLst/>
            <a:cxnLst/>
            <a:rect l="l" t="t" r="r" b="b"/>
            <a:pathLst>
              <a:path w="2723524" h="2752888">
                <a:moveTo>
                  <a:pt x="0" y="0"/>
                </a:moveTo>
                <a:lnTo>
                  <a:pt x="2723524" y="0"/>
                </a:lnTo>
                <a:lnTo>
                  <a:pt x="2723524" y="2752888"/>
                </a:lnTo>
                <a:lnTo>
                  <a:pt x="0" y="2752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413951" y="63342"/>
            <a:ext cx="9144128" cy="117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Job Opportunities</a:t>
            </a:r>
          </a:p>
        </p:txBody>
      </p:sp>
      <p:sp>
        <p:nvSpPr>
          <p:cNvPr id="43" name="TextBox 43"/>
          <p:cNvSpPr txBox="1"/>
          <p:nvPr/>
        </p:nvSpPr>
        <p:spPr>
          <a:xfrm rot="77327">
            <a:off x="5987491" y="2543587"/>
            <a:ext cx="1212637" cy="56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VNPT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041840" y="1517571"/>
            <a:ext cx="135896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BKAV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612665" y="1552940"/>
            <a:ext cx="8037508" cy="225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Nội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nhiều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cơ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phủ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chức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tài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lớn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do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đó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cơ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hội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việc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cho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SOC Analyst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rất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tiềm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năng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699587" y="5928157"/>
            <a:ext cx="1644747" cy="56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AgilityIO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647130" y="4257503"/>
            <a:ext cx="8259195" cy="169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Nẵng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nổi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bật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án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thành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phố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thông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minh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trung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tâm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dịch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vụ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phần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mềm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754720" y="6690254"/>
            <a:ext cx="8442932" cy="225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Hồ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Minh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nơi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tập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trung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nhiều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nghệ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ty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quốc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rất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nhiều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cơ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hội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việc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cho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SOC Analyst.</a:t>
            </a:r>
          </a:p>
        </p:txBody>
      </p:sp>
      <p:sp>
        <p:nvSpPr>
          <p:cNvPr id="49" name="Freeform 49"/>
          <p:cNvSpPr/>
          <p:nvPr/>
        </p:nvSpPr>
        <p:spPr>
          <a:xfrm>
            <a:off x="845404" y="4640927"/>
            <a:ext cx="2723524" cy="2752888"/>
          </a:xfrm>
          <a:custGeom>
            <a:avLst/>
            <a:gdLst/>
            <a:ahLst/>
            <a:cxnLst/>
            <a:rect l="l" t="t" r="r" b="b"/>
            <a:pathLst>
              <a:path w="2723524" h="2752888">
                <a:moveTo>
                  <a:pt x="0" y="0"/>
                </a:moveTo>
                <a:lnTo>
                  <a:pt x="2723525" y="0"/>
                </a:lnTo>
                <a:lnTo>
                  <a:pt x="2723525" y="2752889"/>
                </a:lnTo>
                <a:lnTo>
                  <a:pt x="0" y="2752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275184" y="6958978"/>
            <a:ext cx="2723524" cy="2752888"/>
          </a:xfrm>
          <a:custGeom>
            <a:avLst/>
            <a:gdLst/>
            <a:ahLst/>
            <a:cxnLst/>
            <a:rect l="l" t="t" r="r" b="b"/>
            <a:pathLst>
              <a:path w="2723524" h="2752888">
                <a:moveTo>
                  <a:pt x="0" y="0"/>
                </a:moveTo>
                <a:lnTo>
                  <a:pt x="2723525" y="0"/>
                </a:lnTo>
                <a:lnTo>
                  <a:pt x="2723525" y="2752888"/>
                </a:lnTo>
                <a:lnTo>
                  <a:pt x="0" y="2752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533581" y="2224444"/>
            <a:ext cx="1773173" cy="17731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7454354" y="833149"/>
            <a:ext cx="832267" cy="8322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570867" y="6813099"/>
            <a:ext cx="6947802" cy="69478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13951" y="2928929"/>
            <a:ext cx="10190478" cy="5091037"/>
            <a:chOff x="0" y="0"/>
            <a:chExt cx="1529506" cy="7641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9506" cy="764122"/>
            </a:xfrm>
            <a:custGeom>
              <a:avLst/>
              <a:gdLst/>
              <a:ahLst/>
              <a:cxnLst/>
              <a:rect l="l" t="t" r="r" b="b"/>
              <a:pathLst>
                <a:path w="1529506" h="764122">
                  <a:moveTo>
                    <a:pt x="17474" y="0"/>
                  </a:moveTo>
                  <a:lnTo>
                    <a:pt x="1512033" y="0"/>
                  </a:lnTo>
                  <a:cubicBezTo>
                    <a:pt x="1521683" y="0"/>
                    <a:pt x="1529506" y="7823"/>
                    <a:pt x="1529506" y="17474"/>
                  </a:cubicBezTo>
                  <a:lnTo>
                    <a:pt x="1529506" y="746649"/>
                  </a:lnTo>
                  <a:cubicBezTo>
                    <a:pt x="1529506" y="751283"/>
                    <a:pt x="1527665" y="755728"/>
                    <a:pt x="1524388" y="759004"/>
                  </a:cubicBezTo>
                  <a:cubicBezTo>
                    <a:pt x="1521111" y="762281"/>
                    <a:pt x="1516667" y="764122"/>
                    <a:pt x="1512033" y="764122"/>
                  </a:cubicBezTo>
                  <a:lnTo>
                    <a:pt x="17474" y="764122"/>
                  </a:lnTo>
                  <a:cubicBezTo>
                    <a:pt x="12839" y="764122"/>
                    <a:pt x="8395" y="762281"/>
                    <a:pt x="5118" y="759004"/>
                  </a:cubicBezTo>
                  <a:cubicBezTo>
                    <a:pt x="1841" y="755728"/>
                    <a:pt x="0" y="751283"/>
                    <a:pt x="0" y="746649"/>
                  </a:cubicBezTo>
                  <a:lnTo>
                    <a:pt x="0" y="17474"/>
                  </a:lnTo>
                  <a:cubicBezTo>
                    <a:pt x="0" y="12839"/>
                    <a:pt x="1841" y="8395"/>
                    <a:pt x="5118" y="5118"/>
                  </a:cubicBezTo>
                  <a:cubicBezTo>
                    <a:pt x="8395" y="1841"/>
                    <a:pt x="12839" y="0"/>
                    <a:pt x="17474" y="0"/>
                  </a:cubicBezTo>
                  <a:close/>
                </a:path>
              </a:pathLst>
            </a:custGeom>
            <a:blipFill>
              <a:blip r:embed="rId4"/>
              <a:stretch>
                <a:fillRect t="-41" b="-41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7741042" y="5395015"/>
            <a:ext cx="1402958" cy="1418084"/>
          </a:xfrm>
          <a:custGeom>
            <a:avLst/>
            <a:gdLst/>
            <a:ahLst/>
            <a:cxnLst/>
            <a:rect l="l" t="t" r="r" b="b"/>
            <a:pathLst>
              <a:path w="1402958" h="1418084">
                <a:moveTo>
                  <a:pt x="0" y="0"/>
                </a:moveTo>
                <a:lnTo>
                  <a:pt x="1402958" y="0"/>
                </a:lnTo>
                <a:lnTo>
                  <a:pt x="1402958" y="1418084"/>
                </a:lnTo>
                <a:lnTo>
                  <a:pt x="0" y="1418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653527" y="3293440"/>
            <a:ext cx="1393331" cy="1408354"/>
          </a:xfrm>
          <a:custGeom>
            <a:avLst/>
            <a:gdLst/>
            <a:ahLst/>
            <a:cxnLst/>
            <a:rect l="l" t="t" r="r" b="b"/>
            <a:pathLst>
              <a:path w="1393331" h="1408354">
                <a:moveTo>
                  <a:pt x="0" y="0"/>
                </a:moveTo>
                <a:lnTo>
                  <a:pt x="1393331" y="0"/>
                </a:lnTo>
                <a:lnTo>
                  <a:pt x="1393331" y="1408354"/>
                </a:lnTo>
                <a:lnTo>
                  <a:pt x="0" y="1408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3451161"/>
            <a:ext cx="1393331" cy="1408354"/>
          </a:xfrm>
          <a:custGeom>
            <a:avLst/>
            <a:gdLst/>
            <a:ahLst/>
            <a:cxnLst/>
            <a:rect l="l" t="t" r="r" b="b"/>
            <a:pathLst>
              <a:path w="1393331" h="1408354">
                <a:moveTo>
                  <a:pt x="0" y="0"/>
                </a:moveTo>
                <a:lnTo>
                  <a:pt x="1393331" y="0"/>
                </a:lnTo>
                <a:lnTo>
                  <a:pt x="1393331" y="1408353"/>
                </a:lnTo>
                <a:lnTo>
                  <a:pt x="0" y="1408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893290" y="3293440"/>
            <a:ext cx="1393331" cy="1408354"/>
          </a:xfrm>
          <a:custGeom>
            <a:avLst/>
            <a:gdLst/>
            <a:ahLst/>
            <a:cxnLst/>
            <a:rect l="l" t="t" r="r" b="b"/>
            <a:pathLst>
              <a:path w="1393331" h="1408354">
                <a:moveTo>
                  <a:pt x="0" y="0"/>
                </a:moveTo>
                <a:lnTo>
                  <a:pt x="1393331" y="0"/>
                </a:lnTo>
                <a:lnTo>
                  <a:pt x="1393331" y="1408354"/>
                </a:lnTo>
                <a:lnTo>
                  <a:pt x="0" y="1408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-10800000">
            <a:off x="10909730" y="2143170"/>
            <a:ext cx="6769174" cy="3022264"/>
            <a:chOff x="0" y="0"/>
            <a:chExt cx="539831" cy="2266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9831" cy="226617"/>
            </a:xfrm>
            <a:custGeom>
              <a:avLst/>
              <a:gdLst/>
              <a:ahLst/>
              <a:cxnLst/>
              <a:rect l="l" t="t" r="r" b="b"/>
              <a:pathLst>
                <a:path w="539831" h="226617">
                  <a:moveTo>
                    <a:pt x="39325" y="0"/>
                  </a:moveTo>
                  <a:lnTo>
                    <a:pt x="500506" y="0"/>
                  </a:lnTo>
                  <a:cubicBezTo>
                    <a:pt x="510936" y="0"/>
                    <a:pt x="520938" y="4143"/>
                    <a:pt x="528313" y="11518"/>
                  </a:cubicBezTo>
                  <a:cubicBezTo>
                    <a:pt x="535688" y="18893"/>
                    <a:pt x="539831" y="28895"/>
                    <a:pt x="539831" y="39325"/>
                  </a:cubicBezTo>
                  <a:lnTo>
                    <a:pt x="539831" y="187292"/>
                  </a:lnTo>
                  <a:cubicBezTo>
                    <a:pt x="539831" y="197722"/>
                    <a:pt x="535688" y="207724"/>
                    <a:pt x="528313" y="215099"/>
                  </a:cubicBezTo>
                  <a:cubicBezTo>
                    <a:pt x="520938" y="222474"/>
                    <a:pt x="510936" y="226617"/>
                    <a:pt x="500506" y="226617"/>
                  </a:cubicBezTo>
                  <a:lnTo>
                    <a:pt x="39325" y="226617"/>
                  </a:lnTo>
                  <a:cubicBezTo>
                    <a:pt x="28895" y="226617"/>
                    <a:pt x="18893" y="222474"/>
                    <a:pt x="11518" y="215099"/>
                  </a:cubicBezTo>
                  <a:cubicBezTo>
                    <a:pt x="4143" y="207724"/>
                    <a:pt x="0" y="197722"/>
                    <a:pt x="0" y="187292"/>
                  </a:cubicBezTo>
                  <a:lnTo>
                    <a:pt x="0" y="39325"/>
                  </a:lnTo>
                  <a:cubicBezTo>
                    <a:pt x="0" y="28895"/>
                    <a:pt x="4143" y="18893"/>
                    <a:pt x="11518" y="11518"/>
                  </a:cubicBezTo>
                  <a:cubicBezTo>
                    <a:pt x="18893" y="4143"/>
                    <a:pt x="28895" y="0"/>
                    <a:pt x="39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539831" cy="283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10591493" y="6187515"/>
            <a:ext cx="7087411" cy="2829442"/>
            <a:chOff x="0" y="0"/>
            <a:chExt cx="539831" cy="2155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9831" cy="215512"/>
            </a:xfrm>
            <a:custGeom>
              <a:avLst/>
              <a:gdLst/>
              <a:ahLst/>
              <a:cxnLst/>
              <a:rect l="l" t="t" r="r" b="b"/>
              <a:pathLst>
                <a:path w="539831" h="215512">
                  <a:moveTo>
                    <a:pt x="39325" y="0"/>
                  </a:moveTo>
                  <a:lnTo>
                    <a:pt x="500506" y="0"/>
                  </a:lnTo>
                  <a:cubicBezTo>
                    <a:pt x="510936" y="0"/>
                    <a:pt x="520938" y="4143"/>
                    <a:pt x="528313" y="11518"/>
                  </a:cubicBezTo>
                  <a:cubicBezTo>
                    <a:pt x="535688" y="18893"/>
                    <a:pt x="539831" y="28895"/>
                    <a:pt x="539831" y="39325"/>
                  </a:cubicBezTo>
                  <a:lnTo>
                    <a:pt x="539831" y="176187"/>
                  </a:lnTo>
                  <a:cubicBezTo>
                    <a:pt x="539831" y="186617"/>
                    <a:pt x="535688" y="196619"/>
                    <a:pt x="528313" y="203994"/>
                  </a:cubicBezTo>
                  <a:cubicBezTo>
                    <a:pt x="520938" y="211369"/>
                    <a:pt x="510936" y="215512"/>
                    <a:pt x="500506" y="215512"/>
                  </a:cubicBezTo>
                  <a:lnTo>
                    <a:pt x="39325" y="215512"/>
                  </a:lnTo>
                  <a:cubicBezTo>
                    <a:pt x="28895" y="215512"/>
                    <a:pt x="18893" y="211369"/>
                    <a:pt x="11518" y="203994"/>
                  </a:cubicBezTo>
                  <a:cubicBezTo>
                    <a:pt x="4143" y="196619"/>
                    <a:pt x="0" y="186617"/>
                    <a:pt x="0" y="176187"/>
                  </a:cubicBezTo>
                  <a:lnTo>
                    <a:pt x="0" y="39325"/>
                  </a:lnTo>
                  <a:cubicBezTo>
                    <a:pt x="0" y="28895"/>
                    <a:pt x="4143" y="18893"/>
                    <a:pt x="11518" y="11518"/>
                  </a:cubicBezTo>
                  <a:cubicBezTo>
                    <a:pt x="18893" y="4143"/>
                    <a:pt x="28895" y="0"/>
                    <a:pt x="39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539831" cy="272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13951" y="291962"/>
            <a:ext cx="9144128" cy="117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Job Opportunities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58079" y="1629152"/>
            <a:ext cx="5322523" cy="71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Foreign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99867" y="2793614"/>
            <a:ext cx="5934366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trường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ngoài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nước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thì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Úc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Singapore, EU,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Mỹ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...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đều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địa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điểm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cầu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cao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về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SOC Analyst.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97645" y="5603413"/>
            <a:ext cx="5322523" cy="71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Companies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26258" y="6540032"/>
            <a:ext cx="3985142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Bank of America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62117" y="7301168"/>
            <a:ext cx="2462741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Deloitte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96283" y="8042896"/>
            <a:ext cx="6616234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Peterson Technology Partners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533581" y="2224444"/>
            <a:ext cx="1773173" cy="17731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7454354" y="833149"/>
            <a:ext cx="832267" cy="8322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570867" y="6813099"/>
            <a:ext cx="6947802" cy="69478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16218" y="2013194"/>
            <a:ext cx="10793216" cy="7086853"/>
          </a:xfrm>
          <a:custGeom>
            <a:avLst/>
            <a:gdLst/>
            <a:ahLst/>
            <a:cxnLst/>
            <a:rect l="l" t="t" r="r" b="b"/>
            <a:pathLst>
              <a:path w="10793216" h="7086853">
                <a:moveTo>
                  <a:pt x="0" y="0"/>
                </a:moveTo>
                <a:lnTo>
                  <a:pt x="10793216" y="0"/>
                </a:lnTo>
                <a:lnTo>
                  <a:pt x="10793216" y="7086852"/>
                </a:lnTo>
                <a:lnTo>
                  <a:pt x="0" y="708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2" r="-489" b="-1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45588" y="506398"/>
            <a:ext cx="10542936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SOC Analyst salary in Vietnam</a:t>
            </a: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11688524" y="6015478"/>
            <a:ext cx="5791585" cy="2975240"/>
            <a:chOff x="0" y="0"/>
            <a:chExt cx="441131" cy="2266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1131" cy="226617"/>
            </a:xfrm>
            <a:custGeom>
              <a:avLst/>
              <a:gdLst/>
              <a:ahLst/>
              <a:cxnLst/>
              <a:rect l="l" t="t" r="r" b="b"/>
              <a:pathLst>
                <a:path w="441131" h="226617">
                  <a:moveTo>
                    <a:pt x="48123" y="0"/>
                  </a:moveTo>
                  <a:lnTo>
                    <a:pt x="393008" y="0"/>
                  </a:lnTo>
                  <a:cubicBezTo>
                    <a:pt x="419585" y="0"/>
                    <a:pt x="441131" y="21545"/>
                    <a:pt x="441131" y="48123"/>
                  </a:cubicBezTo>
                  <a:lnTo>
                    <a:pt x="441131" y="178494"/>
                  </a:lnTo>
                  <a:cubicBezTo>
                    <a:pt x="441131" y="205071"/>
                    <a:pt x="419585" y="226617"/>
                    <a:pt x="393008" y="226617"/>
                  </a:cubicBezTo>
                  <a:lnTo>
                    <a:pt x="48123" y="226617"/>
                  </a:lnTo>
                  <a:cubicBezTo>
                    <a:pt x="21545" y="226617"/>
                    <a:pt x="0" y="205071"/>
                    <a:pt x="0" y="178494"/>
                  </a:cubicBezTo>
                  <a:lnTo>
                    <a:pt x="0" y="48123"/>
                  </a:lnTo>
                  <a:cubicBezTo>
                    <a:pt x="0" y="21545"/>
                    <a:pt x="21545" y="0"/>
                    <a:pt x="481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41131" cy="283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909107" y="6388610"/>
            <a:ext cx="5129610" cy="2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References</a:t>
            </a: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ITViec</a:t>
            </a:r>
            <a:endParaRPr lang="en-US" sz="3000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TopDev</a:t>
            </a:r>
            <a:endParaRPr lang="en-US" sz="3000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VietnamWorks</a:t>
            </a:r>
            <a:endParaRPr lang="en-US" sz="3000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-10800000">
            <a:off x="11438781" y="2461721"/>
            <a:ext cx="6041328" cy="2975240"/>
            <a:chOff x="0" y="0"/>
            <a:chExt cx="460153" cy="2266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0153" cy="226617"/>
            </a:xfrm>
            <a:custGeom>
              <a:avLst/>
              <a:gdLst/>
              <a:ahLst/>
              <a:cxnLst/>
              <a:rect l="l" t="t" r="r" b="b"/>
              <a:pathLst>
                <a:path w="460153" h="226617">
                  <a:moveTo>
                    <a:pt x="46134" y="0"/>
                  </a:moveTo>
                  <a:lnTo>
                    <a:pt x="414019" y="0"/>
                  </a:lnTo>
                  <a:cubicBezTo>
                    <a:pt x="426255" y="0"/>
                    <a:pt x="437989" y="4861"/>
                    <a:pt x="446641" y="13512"/>
                  </a:cubicBezTo>
                  <a:cubicBezTo>
                    <a:pt x="455293" y="22164"/>
                    <a:pt x="460153" y="33898"/>
                    <a:pt x="460153" y="46134"/>
                  </a:cubicBezTo>
                  <a:lnTo>
                    <a:pt x="460153" y="180483"/>
                  </a:lnTo>
                  <a:cubicBezTo>
                    <a:pt x="460153" y="205962"/>
                    <a:pt x="439498" y="226617"/>
                    <a:pt x="414019" y="226617"/>
                  </a:cubicBezTo>
                  <a:lnTo>
                    <a:pt x="46134" y="226617"/>
                  </a:lnTo>
                  <a:cubicBezTo>
                    <a:pt x="20655" y="226617"/>
                    <a:pt x="0" y="205962"/>
                    <a:pt x="0" y="180483"/>
                  </a:cubicBezTo>
                  <a:lnTo>
                    <a:pt x="0" y="46134"/>
                  </a:lnTo>
                  <a:cubicBezTo>
                    <a:pt x="0" y="20655"/>
                    <a:pt x="20655" y="0"/>
                    <a:pt x="461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60153" cy="283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688524" y="3025305"/>
            <a:ext cx="7062323" cy="267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Entry-Level: 10-15 </a:t>
            </a:r>
            <a:r>
              <a:rPr lang="en-US" sz="3000" dirty="0" err="1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triệu</a:t>
            </a: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VND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Mid-Level : 15-25 </a:t>
            </a:r>
            <a:r>
              <a:rPr lang="en-US" sz="3000" dirty="0" err="1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triệu</a:t>
            </a: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VND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Senior-Level: 25-40 </a:t>
            </a:r>
            <a:r>
              <a:rPr lang="en-US" sz="3000" dirty="0" err="1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triệu</a:t>
            </a: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VND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Expert-Level: 40-60 </a:t>
            </a:r>
            <a:r>
              <a:rPr lang="en-US" sz="3000" dirty="0" err="1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triệu</a:t>
            </a: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VND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988556" y="2110144"/>
            <a:ext cx="3981387" cy="71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Per month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533581" y="2224444"/>
            <a:ext cx="1773173" cy="17731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7454354" y="833149"/>
            <a:ext cx="832267" cy="8322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570867" y="6813099"/>
            <a:ext cx="6947802" cy="69478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gradFill>
                <a:gsLst>
                  <a:gs pos="0">
                    <a:srgbClr val="001E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18134" y="1028700"/>
            <a:ext cx="441166" cy="441166"/>
          </a:xfrm>
          <a:custGeom>
            <a:avLst/>
            <a:gdLst/>
            <a:ahLst/>
            <a:cxnLst/>
            <a:rect l="l" t="t" r="r" b="b"/>
            <a:pathLst>
              <a:path w="441166" h="441166">
                <a:moveTo>
                  <a:pt x="0" y="0"/>
                </a:moveTo>
                <a:lnTo>
                  <a:pt x="441166" y="0"/>
                </a:lnTo>
                <a:lnTo>
                  <a:pt x="441166" y="441166"/>
                </a:lnTo>
                <a:lnTo>
                  <a:pt x="0" y="4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1188" y="2293779"/>
            <a:ext cx="10180346" cy="6286364"/>
          </a:xfrm>
          <a:custGeom>
            <a:avLst/>
            <a:gdLst/>
            <a:ahLst/>
            <a:cxnLst/>
            <a:rect l="l" t="t" r="r" b="b"/>
            <a:pathLst>
              <a:path w="10180346" h="6286364">
                <a:moveTo>
                  <a:pt x="0" y="0"/>
                </a:moveTo>
                <a:lnTo>
                  <a:pt x="10180346" y="0"/>
                </a:lnTo>
                <a:lnTo>
                  <a:pt x="10180346" y="6286364"/>
                </a:lnTo>
                <a:lnTo>
                  <a:pt x="0" y="628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506398"/>
            <a:ext cx="96393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SOC Analyst salary in the US</a:t>
            </a: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11688524" y="6169953"/>
            <a:ext cx="5784000" cy="2565235"/>
            <a:chOff x="0" y="0"/>
            <a:chExt cx="440553" cy="1953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0553" cy="195388"/>
            </a:xfrm>
            <a:custGeom>
              <a:avLst/>
              <a:gdLst/>
              <a:ahLst/>
              <a:cxnLst/>
              <a:rect l="l" t="t" r="r" b="b"/>
              <a:pathLst>
                <a:path w="440553" h="195388">
                  <a:moveTo>
                    <a:pt x="48186" y="0"/>
                  </a:moveTo>
                  <a:lnTo>
                    <a:pt x="392367" y="0"/>
                  </a:lnTo>
                  <a:cubicBezTo>
                    <a:pt x="418979" y="0"/>
                    <a:pt x="440553" y="21574"/>
                    <a:pt x="440553" y="48186"/>
                  </a:cubicBezTo>
                  <a:lnTo>
                    <a:pt x="440553" y="147201"/>
                  </a:lnTo>
                  <a:cubicBezTo>
                    <a:pt x="440553" y="159981"/>
                    <a:pt x="435476" y="172238"/>
                    <a:pt x="426440" y="181274"/>
                  </a:cubicBezTo>
                  <a:cubicBezTo>
                    <a:pt x="417403" y="190311"/>
                    <a:pt x="405147" y="195388"/>
                    <a:pt x="392367" y="195388"/>
                  </a:cubicBezTo>
                  <a:lnTo>
                    <a:pt x="48186" y="195388"/>
                  </a:lnTo>
                  <a:cubicBezTo>
                    <a:pt x="21574" y="195388"/>
                    <a:pt x="0" y="173814"/>
                    <a:pt x="0" y="147201"/>
                  </a:cubicBezTo>
                  <a:lnTo>
                    <a:pt x="0" y="48186"/>
                  </a:lnTo>
                  <a:cubicBezTo>
                    <a:pt x="0" y="21574"/>
                    <a:pt x="21574" y="0"/>
                    <a:pt x="481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40553" cy="252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856241" y="6338083"/>
            <a:ext cx="5129610" cy="2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Glassdoor</a:t>
            </a:r>
            <a:endParaRPr lang="en-US" sz="3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Payscale</a:t>
            </a:r>
            <a:endParaRPr lang="en-US" sz="3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Indeed</a:t>
            </a:r>
          </a:p>
        </p:txBody>
      </p:sp>
      <p:grpSp>
        <p:nvGrpSpPr>
          <p:cNvPr id="18" name="Group 18"/>
          <p:cNvGrpSpPr/>
          <p:nvPr/>
        </p:nvGrpSpPr>
        <p:grpSpPr>
          <a:xfrm rot="-10800000">
            <a:off x="10915159" y="2461721"/>
            <a:ext cx="6557365" cy="2975240"/>
            <a:chOff x="0" y="0"/>
            <a:chExt cx="499458" cy="2266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9458" cy="226617"/>
            </a:xfrm>
            <a:custGeom>
              <a:avLst/>
              <a:gdLst/>
              <a:ahLst/>
              <a:cxnLst/>
              <a:rect l="l" t="t" r="r" b="b"/>
              <a:pathLst>
                <a:path w="499458" h="226617">
                  <a:moveTo>
                    <a:pt x="42503" y="0"/>
                  </a:moveTo>
                  <a:lnTo>
                    <a:pt x="456955" y="0"/>
                  </a:lnTo>
                  <a:cubicBezTo>
                    <a:pt x="468228" y="0"/>
                    <a:pt x="479038" y="4478"/>
                    <a:pt x="487009" y="12449"/>
                  </a:cubicBezTo>
                  <a:cubicBezTo>
                    <a:pt x="494980" y="20420"/>
                    <a:pt x="499458" y="31231"/>
                    <a:pt x="499458" y="42503"/>
                  </a:cubicBezTo>
                  <a:lnTo>
                    <a:pt x="499458" y="184113"/>
                  </a:lnTo>
                  <a:cubicBezTo>
                    <a:pt x="499458" y="195386"/>
                    <a:pt x="494980" y="206197"/>
                    <a:pt x="487009" y="214168"/>
                  </a:cubicBezTo>
                  <a:cubicBezTo>
                    <a:pt x="479038" y="222139"/>
                    <a:pt x="468228" y="226617"/>
                    <a:pt x="456955" y="226617"/>
                  </a:cubicBezTo>
                  <a:lnTo>
                    <a:pt x="42503" y="226617"/>
                  </a:lnTo>
                  <a:cubicBezTo>
                    <a:pt x="31231" y="226617"/>
                    <a:pt x="20420" y="222139"/>
                    <a:pt x="12449" y="214168"/>
                  </a:cubicBezTo>
                  <a:cubicBezTo>
                    <a:pt x="4478" y="206197"/>
                    <a:pt x="0" y="195386"/>
                    <a:pt x="0" y="184113"/>
                  </a:cubicBezTo>
                  <a:lnTo>
                    <a:pt x="0" y="42503"/>
                  </a:lnTo>
                  <a:cubicBezTo>
                    <a:pt x="0" y="31231"/>
                    <a:pt x="4478" y="20420"/>
                    <a:pt x="12449" y="12449"/>
                  </a:cubicBezTo>
                  <a:cubicBezTo>
                    <a:pt x="20420" y="4478"/>
                    <a:pt x="31231" y="0"/>
                    <a:pt x="425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E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99458" cy="283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749483" y="3012300"/>
            <a:ext cx="7986540" cy="321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Entry-Level: $65,000 - $75,000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Mid-Level : $75,000 - $95,000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Senior-Level: $95,000 - $115,000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Expert-Level: $115,000 - $130,000+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856241" y="2075680"/>
            <a:ext cx="2151219" cy="68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Per year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592</Words>
  <Application>Microsoft Office PowerPoint</Application>
  <PresentationFormat>Custom</PresentationFormat>
  <Paragraphs>100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DejaVu Serif Bold</vt:lpstr>
      <vt:lpstr>Poppins Bold</vt:lpstr>
      <vt:lpstr>Calibri</vt:lpstr>
      <vt:lpstr>Montserrat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Slide 1: Tiêu đề và Giới thiệu - Bài thuyết trình</dc:title>
  <cp:lastModifiedBy>ASUS</cp:lastModifiedBy>
  <cp:revision>5</cp:revision>
  <dcterms:created xsi:type="dcterms:W3CDTF">2006-08-16T00:00:00Z</dcterms:created>
  <dcterms:modified xsi:type="dcterms:W3CDTF">2024-10-06T08:34:32Z</dcterms:modified>
  <dc:identifier>DAGSmUMOjp8</dc:identifier>
</cp:coreProperties>
</file>